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8" r:id="rId1"/>
  </p:sldMasterIdLst>
  <p:notesMasterIdLst>
    <p:notesMasterId r:id="rId16"/>
  </p:notesMasterIdLst>
  <p:sldIdLst>
    <p:sldId id="258" r:id="rId2"/>
    <p:sldId id="259" r:id="rId3"/>
    <p:sldId id="277" r:id="rId4"/>
    <p:sldId id="287" r:id="rId5"/>
    <p:sldId id="276" r:id="rId6"/>
    <p:sldId id="281" r:id="rId7"/>
    <p:sldId id="282" r:id="rId8"/>
    <p:sldId id="292" r:id="rId9"/>
    <p:sldId id="285" r:id="rId10"/>
    <p:sldId id="284" r:id="rId11"/>
    <p:sldId id="286" r:id="rId12"/>
    <p:sldId id="294" r:id="rId13"/>
    <p:sldId id="290" r:id="rId14"/>
    <p:sldId id="29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4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36C81A-4BF0-42B0-BFB5-A452A3C5C57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6C65BB6-8738-449E-847A-43B2B1D5A32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Olist</a:t>
          </a:r>
          <a:r>
            <a:rPr lang="en-GB" b="0" i="0"/>
            <a:t> operates an online e-commerce site for sellers, that connects merchants and their products to the main marketplaces of Brazil.</a:t>
          </a:r>
          <a:endParaRPr lang="en-US"/>
        </a:p>
      </dgm:t>
    </dgm:pt>
    <dgm:pt modelId="{EDE01161-A5DF-4485-B605-E5F86229837C}" type="parTrans" cxnId="{EE961D71-BACD-43EE-8540-B7A79A2B9F33}">
      <dgm:prSet/>
      <dgm:spPr/>
      <dgm:t>
        <a:bodyPr/>
        <a:lstStyle/>
        <a:p>
          <a:endParaRPr lang="en-US"/>
        </a:p>
      </dgm:t>
    </dgm:pt>
    <dgm:pt modelId="{4F8E41BF-86EF-4E75-8189-2DD40E04B6C5}" type="sibTrans" cxnId="{EE961D71-BACD-43EE-8540-B7A79A2B9F3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E5E3F17-E48F-4D33-9A28-C859445F6AE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 dirty="0" err="1"/>
            <a:t>Olist</a:t>
          </a:r>
          <a:r>
            <a:rPr lang="en-GB" b="0" i="0" dirty="0"/>
            <a:t> enables small merchants to gain market share across the country through its platform.</a:t>
          </a:r>
          <a:endParaRPr lang="en-US" dirty="0"/>
        </a:p>
      </dgm:t>
    </dgm:pt>
    <dgm:pt modelId="{110144B1-67C3-4E2B-B26F-D11BE9889343}" type="parTrans" cxnId="{25EE3885-B610-4F6E-835E-1E43336AFB47}">
      <dgm:prSet/>
      <dgm:spPr/>
      <dgm:t>
        <a:bodyPr/>
        <a:lstStyle/>
        <a:p>
          <a:endParaRPr lang="en-US"/>
        </a:p>
      </dgm:t>
    </dgm:pt>
    <dgm:pt modelId="{8AEFED0B-B52B-4854-91FF-13F1ACE10F9E}" type="sibTrans" cxnId="{25EE3885-B610-4F6E-835E-1E43336AFB4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01FB6C4-85EB-494B-B145-9DFB804D755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 baseline="0" dirty="0" err="1"/>
            <a:t>Olist</a:t>
          </a:r>
          <a:r>
            <a:rPr lang="en-GB" b="0" i="0" baseline="0" dirty="0"/>
            <a:t> is one of the Top largest departmental store inside Brazil’s largest marketplaces.</a:t>
          </a:r>
          <a:endParaRPr lang="en-US" dirty="0"/>
        </a:p>
      </dgm:t>
    </dgm:pt>
    <dgm:pt modelId="{D2CD4579-D1DF-4F4E-88A7-D76E956A0A8E}" type="parTrans" cxnId="{64C47571-4755-44F1-9033-869A8CBAE3D7}">
      <dgm:prSet/>
      <dgm:spPr/>
      <dgm:t>
        <a:bodyPr/>
        <a:lstStyle/>
        <a:p>
          <a:endParaRPr lang="en-US"/>
        </a:p>
      </dgm:t>
    </dgm:pt>
    <dgm:pt modelId="{E14358B6-AB3B-4BF4-9BD4-C91578EAB06F}" type="sibTrans" cxnId="{64C47571-4755-44F1-9033-869A8CBAE3D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2E08DB7-14CA-4C57-A832-DEC1AB368791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 baseline="0" dirty="0"/>
            <a:t>This project aims to </a:t>
          </a:r>
          <a:r>
            <a:rPr lang="en-IN" b="0" i="0" baseline="0" dirty="0" err="1"/>
            <a:t>analyze</a:t>
          </a:r>
          <a:r>
            <a:rPr lang="en-IN" b="0" i="0" baseline="0" dirty="0"/>
            <a:t> customer purchasing patterns and payment statistics on an e-commerce platform , </a:t>
          </a:r>
          <a:r>
            <a:rPr lang="en-IN" dirty="0" err="1"/>
            <a:t>O</a:t>
          </a:r>
          <a:r>
            <a:rPr lang="en-IN" b="0" i="0" baseline="0" dirty="0" err="1"/>
            <a:t>list</a:t>
          </a:r>
          <a:r>
            <a:rPr lang="en-IN" b="0" i="0" baseline="0" dirty="0"/>
            <a:t>.</a:t>
          </a:r>
          <a:endParaRPr lang="en-US" dirty="0"/>
        </a:p>
      </dgm:t>
    </dgm:pt>
    <dgm:pt modelId="{6EF89014-119D-485B-9FA2-3500A9CC4C95}" type="parTrans" cxnId="{78019067-979E-4766-A9EF-EC6907614CC7}">
      <dgm:prSet/>
      <dgm:spPr/>
      <dgm:t>
        <a:bodyPr/>
        <a:lstStyle/>
        <a:p>
          <a:endParaRPr lang="en-US"/>
        </a:p>
      </dgm:t>
    </dgm:pt>
    <dgm:pt modelId="{1D348FA3-5B53-4127-9E3E-8827A7A9F9E8}" type="sibTrans" cxnId="{78019067-979E-4766-A9EF-EC6907614CC7}">
      <dgm:prSet/>
      <dgm:spPr/>
      <dgm:t>
        <a:bodyPr/>
        <a:lstStyle/>
        <a:p>
          <a:endParaRPr lang="en-US"/>
        </a:p>
      </dgm:t>
    </dgm:pt>
    <dgm:pt modelId="{7E03EDA4-39C5-40D1-8531-A9DF35147EB8}" type="pres">
      <dgm:prSet presAssocID="{C436C81A-4BF0-42B0-BFB5-A452A3C5C576}" presName="root" presStyleCnt="0">
        <dgm:presLayoutVars>
          <dgm:dir/>
          <dgm:resizeHandles val="exact"/>
        </dgm:presLayoutVars>
      </dgm:prSet>
      <dgm:spPr/>
    </dgm:pt>
    <dgm:pt modelId="{24606DA4-7A6F-402B-AC52-510328201285}" type="pres">
      <dgm:prSet presAssocID="{C436C81A-4BF0-42B0-BFB5-A452A3C5C576}" presName="container" presStyleCnt="0">
        <dgm:presLayoutVars>
          <dgm:dir/>
          <dgm:resizeHandles val="exact"/>
        </dgm:presLayoutVars>
      </dgm:prSet>
      <dgm:spPr/>
    </dgm:pt>
    <dgm:pt modelId="{02A9C43D-89AA-41E3-98E4-99CFBF0CAAB7}" type="pres">
      <dgm:prSet presAssocID="{E6C65BB6-8738-449E-847A-43B2B1D5A329}" presName="compNode" presStyleCnt="0"/>
      <dgm:spPr/>
    </dgm:pt>
    <dgm:pt modelId="{BE26CE23-2F8F-4AA3-92BA-69A534E0D5CF}" type="pres">
      <dgm:prSet presAssocID="{E6C65BB6-8738-449E-847A-43B2B1D5A329}" presName="iconBgRect" presStyleLbl="bgShp" presStyleIdx="0" presStyleCnt="4"/>
      <dgm:spPr/>
    </dgm:pt>
    <dgm:pt modelId="{27F09570-0EB5-4430-83BC-2E1484296861}" type="pres">
      <dgm:prSet presAssocID="{E6C65BB6-8738-449E-847A-43B2B1D5A32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osk"/>
        </a:ext>
      </dgm:extLst>
    </dgm:pt>
    <dgm:pt modelId="{65206B35-C5B7-417F-8A3B-4E6767371DAB}" type="pres">
      <dgm:prSet presAssocID="{E6C65BB6-8738-449E-847A-43B2B1D5A329}" presName="spaceRect" presStyleCnt="0"/>
      <dgm:spPr/>
    </dgm:pt>
    <dgm:pt modelId="{713FC689-7FA1-4E9A-A867-342EF3952DC7}" type="pres">
      <dgm:prSet presAssocID="{E6C65BB6-8738-449E-847A-43B2B1D5A329}" presName="textRect" presStyleLbl="revTx" presStyleIdx="0" presStyleCnt="4">
        <dgm:presLayoutVars>
          <dgm:chMax val="1"/>
          <dgm:chPref val="1"/>
        </dgm:presLayoutVars>
      </dgm:prSet>
      <dgm:spPr/>
    </dgm:pt>
    <dgm:pt modelId="{1C0ECA2F-C6B7-4AC4-AF46-942A89EA9740}" type="pres">
      <dgm:prSet presAssocID="{4F8E41BF-86EF-4E75-8189-2DD40E04B6C5}" presName="sibTrans" presStyleLbl="sibTrans2D1" presStyleIdx="0" presStyleCnt="0"/>
      <dgm:spPr/>
    </dgm:pt>
    <dgm:pt modelId="{70329C15-5796-49D8-88A2-7636942985AC}" type="pres">
      <dgm:prSet presAssocID="{4E5E3F17-E48F-4D33-9A28-C859445F6AEE}" presName="compNode" presStyleCnt="0"/>
      <dgm:spPr/>
    </dgm:pt>
    <dgm:pt modelId="{A452816D-D820-43F9-A1AB-B7975C3353C7}" type="pres">
      <dgm:prSet presAssocID="{4E5E3F17-E48F-4D33-9A28-C859445F6AEE}" presName="iconBgRect" presStyleLbl="bgShp" presStyleIdx="1" presStyleCnt="4"/>
      <dgm:spPr/>
    </dgm:pt>
    <dgm:pt modelId="{9B8F6AC9-3380-471B-8F8A-2FCE31337CB7}" type="pres">
      <dgm:prSet presAssocID="{4E5E3F17-E48F-4D33-9A28-C859445F6AE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re"/>
        </a:ext>
      </dgm:extLst>
    </dgm:pt>
    <dgm:pt modelId="{6B3F15C7-FCAD-41DC-8D2D-7D4A31D81754}" type="pres">
      <dgm:prSet presAssocID="{4E5E3F17-E48F-4D33-9A28-C859445F6AEE}" presName="spaceRect" presStyleCnt="0"/>
      <dgm:spPr/>
    </dgm:pt>
    <dgm:pt modelId="{3BB10D55-40B5-4AD3-9E89-AB594AC386C0}" type="pres">
      <dgm:prSet presAssocID="{4E5E3F17-E48F-4D33-9A28-C859445F6AEE}" presName="textRect" presStyleLbl="revTx" presStyleIdx="1" presStyleCnt="4">
        <dgm:presLayoutVars>
          <dgm:chMax val="1"/>
          <dgm:chPref val="1"/>
        </dgm:presLayoutVars>
      </dgm:prSet>
      <dgm:spPr/>
    </dgm:pt>
    <dgm:pt modelId="{4393AAD8-7CB4-4444-A416-C00D9D04322E}" type="pres">
      <dgm:prSet presAssocID="{8AEFED0B-B52B-4854-91FF-13F1ACE10F9E}" presName="sibTrans" presStyleLbl="sibTrans2D1" presStyleIdx="0" presStyleCnt="0"/>
      <dgm:spPr/>
    </dgm:pt>
    <dgm:pt modelId="{7AB9812A-A07B-461D-AC58-35AC4E999470}" type="pres">
      <dgm:prSet presAssocID="{F01FB6C4-85EB-494B-B145-9DFB804D755F}" presName="compNode" presStyleCnt="0"/>
      <dgm:spPr/>
    </dgm:pt>
    <dgm:pt modelId="{66267762-7C26-47BF-B477-115C45583ED5}" type="pres">
      <dgm:prSet presAssocID="{F01FB6C4-85EB-494B-B145-9DFB804D755F}" presName="iconBgRect" presStyleLbl="bgShp" presStyleIdx="2" presStyleCnt="4"/>
      <dgm:spPr/>
    </dgm:pt>
    <dgm:pt modelId="{52785CB3-C84D-4C6F-BA92-CC779AD9F5AE}" type="pres">
      <dgm:prSet presAssocID="{F01FB6C4-85EB-494B-B145-9DFB804D755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314A1A4F-3127-4F24-88BE-731A59C015F7}" type="pres">
      <dgm:prSet presAssocID="{F01FB6C4-85EB-494B-B145-9DFB804D755F}" presName="spaceRect" presStyleCnt="0"/>
      <dgm:spPr/>
    </dgm:pt>
    <dgm:pt modelId="{F6079D94-86BD-41DD-B3D0-3692CC586A54}" type="pres">
      <dgm:prSet presAssocID="{F01FB6C4-85EB-494B-B145-9DFB804D755F}" presName="textRect" presStyleLbl="revTx" presStyleIdx="2" presStyleCnt="4">
        <dgm:presLayoutVars>
          <dgm:chMax val="1"/>
          <dgm:chPref val="1"/>
        </dgm:presLayoutVars>
      </dgm:prSet>
      <dgm:spPr/>
    </dgm:pt>
    <dgm:pt modelId="{BD9CCC72-2B60-4AC3-AFCC-7F315551F620}" type="pres">
      <dgm:prSet presAssocID="{E14358B6-AB3B-4BF4-9BD4-C91578EAB06F}" presName="sibTrans" presStyleLbl="sibTrans2D1" presStyleIdx="0" presStyleCnt="0"/>
      <dgm:spPr/>
    </dgm:pt>
    <dgm:pt modelId="{6F396829-1390-4E75-92C1-263DD424F31E}" type="pres">
      <dgm:prSet presAssocID="{42E08DB7-14CA-4C57-A832-DEC1AB368791}" presName="compNode" presStyleCnt="0"/>
      <dgm:spPr/>
    </dgm:pt>
    <dgm:pt modelId="{8A9CB945-3774-435C-9758-D974C6CDC218}" type="pres">
      <dgm:prSet presAssocID="{42E08DB7-14CA-4C57-A832-DEC1AB368791}" presName="iconBgRect" presStyleLbl="bgShp" presStyleIdx="3" presStyleCnt="4"/>
      <dgm:spPr/>
    </dgm:pt>
    <dgm:pt modelId="{3E7959C9-AE48-4674-965F-8EF955B4CB35}" type="pres">
      <dgm:prSet presAssocID="{42E08DB7-14CA-4C57-A832-DEC1AB36879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A8113263-E84E-4F63-8A20-B40EC4EE37F5}" type="pres">
      <dgm:prSet presAssocID="{42E08DB7-14CA-4C57-A832-DEC1AB368791}" presName="spaceRect" presStyleCnt="0"/>
      <dgm:spPr/>
    </dgm:pt>
    <dgm:pt modelId="{98DE183F-0A26-41DE-82C6-BFC409478956}" type="pres">
      <dgm:prSet presAssocID="{42E08DB7-14CA-4C57-A832-DEC1AB36879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273F914-8469-4E02-9C82-F63657E2DD9E}" type="presOf" srcId="{42E08DB7-14CA-4C57-A832-DEC1AB368791}" destId="{98DE183F-0A26-41DE-82C6-BFC409478956}" srcOrd="0" destOrd="0" presId="urn:microsoft.com/office/officeart/2018/2/layout/IconCircleList"/>
    <dgm:cxn modelId="{E4200E2A-A2AB-4F2F-98CF-4CB751C72844}" type="presOf" srcId="{8AEFED0B-B52B-4854-91FF-13F1ACE10F9E}" destId="{4393AAD8-7CB4-4444-A416-C00D9D04322E}" srcOrd="0" destOrd="0" presId="urn:microsoft.com/office/officeart/2018/2/layout/IconCircleList"/>
    <dgm:cxn modelId="{20AFE95E-F046-49B7-8C98-DEC2398981BC}" type="presOf" srcId="{4E5E3F17-E48F-4D33-9A28-C859445F6AEE}" destId="{3BB10D55-40B5-4AD3-9E89-AB594AC386C0}" srcOrd="0" destOrd="0" presId="urn:microsoft.com/office/officeart/2018/2/layout/IconCircleList"/>
    <dgm:cxn modelId="{1905BB60-2F18-4050-B0A0-88983C3141B5}" type="presOf" srcId="{E6C65BB6-8738-449E-847A-43B2B1D5A329}" destId="{713FC689-7FA1-4E9A-A867-342EF3952DC7}" srcOrd="0" destOrd="0" presId="urn:microsoft.com/office/officeart/2018/2/layout/IconCircleList"/>
    <dgm:cxn modelId="{78019067-979E-4766-A9EF-EC6907614CC7}" srcId="{C436C81A-4BF0-42B0-BFB5-A452A3C5C576}" destId="{42E08DB7-14CA-4C57-A832-DEC1AB368791}" srcOrd="3" destOrd="0" parTransId="{6EF89014-119D-485B-9FA2-3500A9CC4C95}" sibTransId="{1D348FA3-5B53-4127-9E3E-8827A7A9F9E8}"/>
    <dgm:cxn modelId="{EE961D71-BACD-43EE-8540-B7A79A2B9F33}" srcId="{C436C81A-4BF0-42B0-BFB5-A452A3C5C576}" destId="{E6C65BB6-8738-449E-847A-43B2B1D5A329}" srcOrd="0" destOrd="0" parTransId="{EDE01161-A5DF-4485-B605-E5F86229837C}" sibTransId="{4F8E41BF-86EF-4E75-8189-2DD40E04B6C5}"/>
    <dgm:cxn modelId="{64C47571-4755-44F1-9033-869A8CBAE3D7}" srcId="{C436C81A-4BF0-42B0-BFB5-A452A3C5C576}" destId="{F01FB6C4-85EB-494B-B145-9DFB804D755F}" srcOrd="2" destOrd="0" parTransId="{D2CD4579-D1DF-4F4E-88A7-D76E956A0A8E}" sibTransId="{E14358B6-AB3B-4BF4-9BD4-C91578EAB06F}"/>
    <dgm:cxn modelId="{1F78C959-A19B-4EF8-A407-AE1EFE4492CA}" type="presOf" srcId="{E14358B6-AB3B-4BF4-9BD4-C91578EAB06F}" destId="{BD9CCC72-2B60-4AC3-AFCC-7F315551F620}" srcOrd="0" destOrd="0" presId="urn:microsoft.com/office/officeart/2018/2/layout/IconCircleList"/>
    <dgm:cxn modelId="{25EE3885-B610-4F6E-835E-1E43336AFB47}" srcId="{C436C81A-4BF0-42B0-BFB5-A452A3C5C576}" destId="{4E5E3F17-E48F-4D33-9A28-C859445F6AEE}" srcOrd="1" destOrd="0" parTransId="{110144B1-67C3-4E2B-B26F-D11BE9889343}" sibTransId="{8AEFED0B-B52B-4854-91FF-13F1ACE10F9E}"/>
    <dgm:cxn modelId="{CCB2B68A-EDD8-4EA0-875E-A225E0E1860F}" type="presOf" srcId="{4F8E41BF-86EF-4E75-8189-2DD40E04B6C5}" destId="{1C0ECA2F-C6B7-4AC4-AF46-942A89EA9740}" srcOrd="0" destOrd="0" presId="urn:microsoft.com/office/officeart/2018/2/layout/IconCircleList"/>
    <dgm:cxn modelId="{DBBB49E2-66CA-4389-ACE8-A776563CC76C}" type="presOf" srcId="{C436C81A-4BF0-42B0-BFB5-A452A3C5C576}" destId="{7E03EDA4-39C5-40D1-8531-A9DF35147EB8}" srcOrd="0" destOrd="0" presId="urn:microsoft.com/office/officeart/2018/2/layout/IconCircleList"/>
    <dgm:cxn modelId="{D73E97EA-D8B7-4496-8C8D-E4A2FE3A4DB6}" type="presOf" srcId="{F01FB6C4-85EB-494B-B145-9DFB804D755F}" destId="{F6079D94-86BD-41DD-B3D0-3692CC586A54}" srcOrd="0" destOrd="0" presId="urn:microsoft.com/office/officeart/2018/2/layout/IconCircleList"/>
    <dgm:cxn modelId="{20346DD8-B6C6-4D46-A879-CDD6824429B5}" type="presParOf" srcId="{7E03EDA4-39C5-40D1-8531-A9DF35147EB8}" destId="{24606DA4-7A6F-402B-AC52-510328201285}" srcOrd="0" destOrd="0" presId="urn:microsoft.com/office/officeart/2018/2/layout/IconCircleList"/>
    <dgm:cxn modelId="{4D91208A-D763-44B3-BA73-6C1B1A8A2895}" type="presParOf" srcId="{24606DA4-7A6F-402B-AC52-510328201285}" destId="{02A9C43D-89AA-41E3-98E4-99CFBF0CAAB7}" srcOrd="0" destOrd="0" presId="urn:microsoft.com/office/officeart/2018/2/layout/IconCircleList"/>
    <dgm:cxn modelId="{517E91ED-BFE2-4CCC-8CB5-EF0977EB0B08}" type="presParOf" srcId="{02A9C43D-89AA-41E3-98E4-99CFBF0CAAB7}" destId="{BE26CE23-2F8F-4AA3-92BA-69A534E0D5CF}" srcOrd="0" destOrd="0" presId="urn:microsoft.com/office/officeart/2018/2/layout/IconCircleList"/>
    <dgm:cxn modelId="{4D3EC7B8-156C-4020-868D-D42CA4EBF6AA}" type="presParOf" srcId="{02A9C43D-89AA-41E3-98E4-99CFBF0CAAB7}" destId="{27F09570-0EB5-4430-83BC-2E1484296861}" srcOrd="1" destOrd="0" presId="urn:microsoft.com/office/officeart/2018/2/layout/IconCircleList"/>
    <dgm:cxn modelId="{6F0F49B9-DBDA-4565-A085-08DE8BD4573F}" type="presParOf" srcId="{02A9C43D-89AA-41E3-98E4-99CFBF0CAAB7}" destId="{65206B35-C5B7-417F-8A3B-4E6767371DAB}" srcOrd="2" destOrd="0" presId="urn:microsoft.com/office/officeart/2018/2/layout/IconCircleList"/>
    <dgm:cxn modelId="{5B7B8D5A-3792-42E7-B077-1711843F9755}" type="presParOf" srcId="{02A9C43D-89AA-41E3-98E4-99CFBF0CAAB7}" destId="{713FC689-7FA1-4E9A-A867-342EF3952DC7}" srcOrd="3" destOrd="0" presId="urn:microsoft.com/office/officeart/2018/2/layout/IconCircleList"/>
    <dgm:cxn modelId="{A8E20A5F-2E75-43BE-BCFA-8BDF108BEE7D}" type="presParOf" srcId="{24606DA4-7A6F-402B-AC52-510328201285}" destId="{1C0ECA2F-C6B7-4AC4-AF46-942A89EA9740}" srcOrd="1" destOrd="0" presId="urn:microsoft.com/office/officeart/2018/2/layout/IconCircleList"/>
    <dgm:cxn modelId="{DBFDD5A7-2E6A-4DC0-A7BF-5E151878782B}" type="presParOf" srcId="{24606DA4-7A6F-402B-AC52-510328201285}" destId="{70329C15-5796-49D8-88A2-7636942985AC}" srcOrd="2" destOrd="0" presId="urn:microsoft.com/office/officeart/2018/2/layout/IconCircleList"/>
    <dgm:cxn modelId="{AF2B9590-85BE-4CFD-92DE-416D0FF3EF88}" type="presParOf" srcId="{70329C15-5796-49D8-88A2-7636942985AC}" destId="{A452816D-D820-43F9-A1AB-B7975C3353C7}" srcOrd="0" destOrd="0" presId="urn:microsoft.com/office/officeart/2018/2/layout/IconCircleList"/>
    <dgm:cxn modelId="{8C752A8D-6821-49C9-8848-17C4DE180AF2}" type="presParOf" srcId="{70329C15-5796-49D8-88A2-7636942985AC}" destId="{9B8F6AC9-3380-471B-8F8A-2FCE31337CB7}" srcOrd="1" destOrd="0" presId="urn:microsoft.com/office/officeart/2018/2/layout/IconCircleList"/>
    <dgm:cxn modelId="{5429F006-166E-466D-97D1-4D6F2053BE17}" type="presParOf" srcId="{70329C15-5796-49D8-88A2-7636942985AC}" destId="{6B3F15C7-FCAD-41DC-8D2D-7D4A31D81754}" srcOrd="2" destOrd="0" presId="urn:microsoft.com/office/officeart/2018/2/layout/IconCircleList"/>
    <dgm:cxn modelId="{37A3C60C-4D7B-40DB-B3E4-484E6ADE1CD0}" type="presParOf" srcId="{70329C15-5796-49D8-88A2-7636942985AC}" destId="{3BB10D55-40B5-4AD3-9E89-AB594AC386C0}" srcOrd="3" destOrd="0" presId="urn:microsoft.com/office/officeart/2018/2/layout/IconCircleList"/>
    <dgm:cxn modelId="{5FDFB6A9-0C15-4634-AB67-B2D1CA51C06E}" type="presParOf" srcId="{24606DA4-7A6F-402B-AC52-510328201285}" destId="{4393AAD8-7CB4-4444-A416-C00D9D04322E}" srcOrd="3" destOrd="0" presId="urn:microsoft.com/office/officeart/2018/2/layout/IconCircleList"/>
    <dgm:cxn modelId="{C9DB414C-3A7D-46E7-A730-AEC393B65AFF}" type="presParOf" srcId="{24606DA4-7A6F-402B-AC52-510328201285}" destId="{7AB9812A-A07B-461D-AC58-35AC4E999470}" srcOrd="4" destOrd="0" presId="urn:microsoft.com/office/officeart/2018/2/layout/IconCircleList"/>
    <dgm:cxn modelId="{31BFD236-13C4-4324-9F50-93D355AD3121}" type="presParOf" srcId="{7AB9812A-A07B-461D-AC58-35AC4E999470}" destId="{66267762-7C26-47BF-B477-115C45583ED5}" srcOrd="0" destOrd="0" presId="urn:microsoft.com/office/officeart/2018/2/layout/IconCircleList"/>
    <dgm:cxn modelId="{64619227-9465-4B60-AE54-72485F49A471}" type="presParOf" srcId="{7AB9812A-A07B-461D-AC58-35AC4E999470}" destId="{52785CB3-C84D-4C6F-BA92-CC779AD9F5AE}" srcOrd="1" destOrd="0" presId="urn:microsoft.com/office/officeart/2018/2/layout/IconCircleList"/>
    <dgm:cxn modelId="{939DA49A-792A-4A02-866B-AAD41EABFD90}" type="presParOf" srcId="{7AB9812A-A07B-461D-AC58-35AC4E999470}" destId="{314A1A4F-3127-4F24-88BE-731A59C015F7}" srcOrd="2" destOrd="0" presId="urn:microsoft.com/office/officeart/2018/2/layout/IconCircleList"/>
    <dgm:cxn modelId="{A73E2847-10C1-4EF6-BD20-FBA3E76CD39C}" type="presParOf" srcId="{7AB9812A-A07B-461D-AC58-35AC4E999470}" destId="{F6079D94-86BD-41DD-B3D0-3692CC586A54}" srcOrd="3" destOrd="0" presId="urn:microsoft.com/office/officeart/2018/2/layout/IconCircleList"/>
    <dgm:cxn modelId="{15323B02-2626-42B9-AF36-CFF8A31807A0}" type="presParOf" srcId="{24606DA4-7A6F-402B-AC52-510328201285}" destId="{BD9CCC72-2B60-4AC3-AFCC-7F315551F620}" srcOrd="5" destOrd="0" presId="urn:microsoft.com/office/officeart/2018/2/layout/IconCircleList"/>
    <dgm:cxn modelId="{532E8ED1-7EF0-4980-83A9-EBDDB599E37E}" type="presParOf" srcId="{24606DA4-7A6F-402B-AC52-510328201285}" destId="{6F396829-1390-4E75-92C1-263DD424F31E}" srcOrd="6" destOrd="0" presId="urn:microsoft.com/office/officeart/2018/2/layout/IconCircleList"/>
    <dgm:cxn modelId="{10473478-D974-4578-AF61-F17E95E1F524}" type="presParOf" srcId="{6F396829-1390-4E75-92C1-263DD424F31E}" destId="{8A9CB945-3774-435C-9758-D974C6CDC218}" srcOrd="0" destOrd="0" presId="urn:microsoft.com/office/officeart/2018/2/layout/IconCircleList"/>
    <dgm:cxn modelId="{69F789C7-F2A9-4182-BFED-C18592849869}" type="presParOf" srcId="{6F396829-1390-4E75-92C1-263DD424F31E}" destId="{3E7959C9-AE48-4674-965F-8EF955B4CB35}" srcOrd="1" destOrd="0" presId="urn:microsoft.com/office/officeart/2018/2/layout/IconCircleList"/>
    <dgm:cxn modelId="{69D0B676-137D-4698-919B-1B286C6A8861}" type="presParOf" srcId="{6F396829-1390-4E75-92C1-263DD424F31E}" destId="{A8113263-E84E-4F63-8A20-B40EC4EE37F5}" srcOrd="2" destOrd="0" presId="urn:microsoft.com/office/officeart/2018/2/layout/IconCircleList"/>
    <dgm:cxn modelId="{6B391BA7-4D0C-4263-82D5-75A4AB8F47BD}" type="presParOf" srcId="{6F396829-1390-4E75-92C1-263DD424F31E}" destId="{98DE183F-0A26-41DE-82C6-BFC40947895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838B6E-63F1-4826-AF2E-E7FDB84E0DFF}" type="doc">
      <dgm:prSet loTypeId="urn:microsoft.com/office/officeart/2005/8/layout/matrix2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77A1699-29E2-4E8E-8629-F25B68993CD6}">
      <dgm:prSet phldrT="[Text]"/>
      <dgm:spPr/>
      <dgm:t>
        <a:bodyPr/>
        <a:lstStyle/>
        <a:p>
          <a:r>
            <a:rPr lang="en-IN" dirty="0"/>
            <a:t>Strength</a:t>
          </a:r>
        </a:p>
      </dgm:t>
    </dgm:pt>
    <dgm:pt modelId="{E9DFAC81-AF8B-4A84-A5D9-A96AB7BFB1F0}" type="parTrans" cxnId="{D92CC554-F781-45F1-A3D7-4D7EB69117CF}">
      <dgm:prSet/>
      <dgm:spPr/>
      <dgm:t>
        <a:bodyPr/>
        <a:lstStyle/>
        <a:p>
          <a:endParaRPr lang="en-IN"/>
        </a:p>
      </dgm:t>
    </dgm:pt>
    <dgm:pt modelId="{50DFE76B-AC3C-44CD-9856-25E4DDA6A55D}" type="sibTrans" cxnId="{D92CC554-F781-45F1-A3D7-4D7EB69117CF}">
      <dgm:prSet/>
      <dgm:spPr/>
      <dgm:t>
        <a:bodyPr/>
        <a:lstStyle/>
        <a:p>
          <a:endParaRPr lang="en-IN"/>
        </a:p>
      </dgm:t>
    </dgm:pt>
    <dgm:pt modelId="{EA8D21F1-8708-4681-925E-4F4B1989DC41}">
      <dgm:prSet phldrT="[Text]"/>
      <dgm:spPr/>
      <dgm:t>
        <a:bodyPr/>
        <a:lstStyle/>
        <a:p>
          <a:r>
            <a:rPr lang="en-IN" dirty="0"/>
            <a:t>Weakness</a:t>
          </a:r>
        </a:p>
      </dgm:t>
    </dgm:pt>
    <dgm:pt modelId="{4FA5488B-3EF9-4D2E-8A09-E0552DF9E884}" type="parTrans" cxnId="{4F10D812-03AF-4590-A4BD-7F89968E201E}">
      <dgm:prSet/>
      <dgm:spPr/>
      <dgm:t>
        <a:bodyPr/>
        <a:lstStyle/>
        <a:p>
          <a:endParaRPr lang="en-IN"/>
        </a:p>
      </dgm:t>
    </dgm:pt>
    <dgm:pt modelId="{11C87B3A-D6A3-45BB-9C0C-A5BF98289B37}" type="sibTrans" cxnId="{4F10D812-03AF-4590-A4BD-7F89968E201E}">
      <dgm:prSet/>
      <dgm:spPr/>
      <dgm:t>
        <a:bodyPr/>
        <a:lstStyle/>
        <a:p>
          <a:endParaRPr lang="en-IN"/>
        </a:p>
      </dgm:t>
    </dgm:pt>
    <dgm:pt modelId="{50B9187E-5584-4B5A-9F49-DF620A75E01A}">
      <dgm:prSet phldrT="[Text]"/>
      <dgm:spPr/>
      <dgm:t>
        <a:bodyPr/>
        <a:lstStyle/>
        <a:p>
          <a:r>
            <a:rPr lang="en-IN" dirty="0"/>
            <a:t>Opportunity</a:t>
          </a:r>
        </a:p>
      </dgm:t>
    </dgm:pt>
    <dgm:pt modelId="{78C772DA-02C6-4453-A735-ACD17BCB98AA}" type="parTrans" cxnId="{A68F5A8B-B510-4444-9A0F-607057E6FF65}">
      <dgm:prSet/>
      <dgm:spPr/>
      <dgm:t>
        <a:bodyPr/>
        <a:lstStyle/>
        <a:p>
          <a:endParaRPr lang="en-IN"/>
        </a:p>
      </dgm:t>
    </dgm:pt>
    <dgm:pt modelId="{008B16FF-EE9D-4EBD-AA87-C881EDB68BCC}" type="sibTrans" cxnId="{A68F5A8B-B510-4444-9A0F-607057E6FF65}">
      <dgm:prSet/>
      <dgm:spPr/>
      <dgm:t>
        <a:bodyPr/>
        <a:lstStyle/>
        <a:p>
          <a:endParaRPr lang="en-IN"/>
        </a:p>
      </dgm:t>
    </dgm:pt>
    <dgm:pt modelId="{288BB51C-72C8-492A-BDE4-F0416A73933F}">
      <dgm:prSet phldrT="[Text]"/>
      <dgm:spPr/>
      <dgm:t>
        <a:bodyPr/>
        <a:lstStyle/>
        <a:p>
          <a:r>
            <a:rPr lang="en-IN" dirty="0"/>
            <a:t>Threat</a:t>
          </a:r>
        </a:p>
      </dgm:t>
    </dgm:pt>
    <dgm:pt modelId="{EDC3A16A-3900-491A-8D4D-08738CF60DE1}" type="parTrans" cxnId="{35E389CE-0DE3-4FD0-A84D-DE87B4ED4D7D}">
      <dgm:prSet/>
      <dgm:spPr/>
      <dgm:t>
        <a:bodyPr/>
        <a:lstStyle/>
        <a:p>
          <a:endParaRPr lang="en-IN"/>
        </a:p>
      </dgm:t>
    </dgm:pt>
    <dgm:pt modelId="{D299938A-BDE2-4999-80F6-1656561B3207}" type="sibTrans" cxnId="{35E389CE-0DE3-4FD0-A84D-DE87B4ED4D7D}">
      <dgm:prSet/>
      <dgm:spPr/>
      <dgm:t>
        <a:bodyPr/>
        <a:lstStyle/>
        <a:p>
          <a:endParaRPr lang="en-IN"/>
        </a:p>
      </dgm:t>
    </dgm:pt>
    <dgm:pt modelId="{3D489370-FF44-4F99-A44D-5F8741A33893}" type="pres">
      <dgm:prSet presAssocID="{39838B6E-63F1-4826-AF2E-E7FDB84E0DFF}" presName="matrix" presStyleCnt="0">
        <dgm:presLayoutVars>
          <dgm:chMax val="1"/>
          <dgm:dir/>
          <dgm:resizeHandles val="exact"/>
        </dgm:presLayoutVars>
      </dgm:prSet>
      <dgm:spPr/>
    </dgm:pt>
    <dgm:pt modelId="{7CCDEFF1-7FD1-4F2F-9C81-AFF6D0D2D1F6}" type="pres">
      <dgm:prSet presAssocID="{39838B6E-63F1-4826-AF2E-E7FDB84E0DFF}" presName="axisShape" presStyleLbl="bgShp" presStyleIdx="0" presStyleCnt="1" custScaleX="150000" custLinFactNeighborX="67500" custLinFactNeighborY="-2411"/>
      <dgm:spPr/>
    </dgm:pt>
    <dgm:pt modelId="{2D4BCA00-2E41-4C34-B311-68FC25A4BEAA}" type="pres">
      <dgm:prSet presAssocID="{39838B6E-63F1-4826-AF2E-E7FDB84E0DFF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2D594AE-2F93-4E7D-BFF4-615F1C873657}" type="pres">
      <dgm:prSet presAssocID="{39838B6E-63F1-4826-AF2E-E7FDB84E0DFF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3DAB61C-1AA9-4FF1-A96D-5CA5AF644374}" type="pres">
      <dgm:prSet presAssocID="{39838B6E-63F1-4826-AF2E-E7FDB84E0DFF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35747461-BCEE-4199-8814-02E286DD4E9F}" type="pres">
      <dgm:prSet presAssocID="{39838B6E-63F1-4826-AF2E-E7FDB84E0DFF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F10D812-03AF-4590-A4BD-7F89968E201E}" srcId="{39838B6E-63F1-4826-AF2E-E7FDB84E0DFF}" destId="{EA8D21F1-8708-4681-925E-4F4B1989DC41}" srcOrd="1" destOrd="0" parTransId="{4FA5488B-3EF9-4D2E-8A09-E0552DF9E884}" sibTransId="{11C87B3A-D6A3-45BB-9C0C-A5BF98289B37}"/>
    <dgm:cxn modelId="{84B20E6A-E1E7-464C-97C2-E54939E74157}" type="presOf" srcId="{B77A1699-29E2-4E8E-8629-F25B68993CD6}" destId="{2D4BCA00-2E41-4C34-B311-68FC25A4BEAA}" srcOrd="0" destOrd="0" presId="urn:microsoft.com/office/officeart/2005/8/layout/matrix2"/>
    <dgm:cxn modelId="{D92CC554-F781-45F1-A3D7-4D7EB69117CF}" srcId="{39838B6E-63F1-4826-AF2E-E7FDB84E0DFF}" destId="{B77A1699-29E2-4E8E-8629-F25B68993CD6}" srcOrd="0" destOrd="0" parTransId="{E9DFAC81-AF8B-4A84-A5D9-A96AB7BFB1F0}" sibTransId="{50DFE76B-AC3C-44CD-9856-25E4DDA6A55D}"/>
    <dgm:cxn modelId="{A68F5A8B-B510-4444-9A0F-607057E6FF65}" srcId="{39838B6E-63F1-4826-AF2E-E7FDB84E0DFF}" destId="{50B9187E-5584-4B5A-9F49-DF620A75E01A}" srcOrd="2" destOrd="0" parTransId="{78C772DA-02C6-4453-A735-ACD17BCB98AA}" sibTransId="{008B16FF-EE9D-4EBD-AA87-C881EDB68BCC}"/>
    <dgm:cxn modelId="{AD51F4B3-CAD0-4C00-9484-68E64C2FACF5}" type="presOf" srcId="{39838B6E-63F1-4826-AF2E-E7FDB84E0DFF}" destId="{3D489370-FF44-4F99-A44D-5F8741A33893}" srcOrd="0" destOrd="0" presId="urn:microsoft.com/office/officeart/2005/8/layout/matrix2"/>
    <dgm:cxn modelId="{4A7A5EB4-E263-4D2D-9DAD-D41A14FF115B}" type="presOf" srcId="{50B9187E-5584-4B5A-9F49-DF620A75E01A}" destId="{33DAB61C-1AA9-4FF1-A96D-5CA5AF644374}" srcOrd="0" destOrd="0" presId="urn:microsoft.com/office/officeart/2005/8/layout/matrix2"/>
    <dgm:cxn modelId="{2EF9DAC7-D4AB-425B-A34E-E25D15B9B57A}" type="presOf" srcId="{288BB51C-72C8-492A-BDE4-F0416A73933F}" destId="{35747461-BCEE-4199-8814-02E286DD4E9F}" srcOrd="0" destOrd="0" presId="urn:microsoft.com/office/officeart/2005/8/layout/matrix2"/>
    <dgm:cxn modelId="{7A6B2FC8-6DEA-42C3-827D-F66C1654E46D}" type="presOf" srcId="{EA8D21F1-8708-4681-925E-4F4B1989DC41}" destId="{92D594AE-2F93-4E7D-BFF4-615F1C873657}" srcOrd="0" destOrd="0" presId="urn:microsoft.com/office/officeart/2005/8/layout/matrix2"/>
    <dgm:cxn modelId="{35E389CE-0DE3-4FD0-A84D-DE87B4ED4D7D}" srcId="{39838B6E-63F1-4826-AF2E-E7FDB84E0DFF}" destId="{288BB51C-72C8-492A-BDE4-F0416A73933F}" srcOrd="3" destOrd="0" parTransId="{EDC3A16A-3900-491A-8D4D-08738CF60DE1}" sibTransId="{D299938A-BDE2-4999-80F6-1656561B3207}"/>
    <dgm:cxn modelId="{1EFEBE22-598A-49CC-88A4-501B34560F3A}" type="presParOf" srcId="{3D489370-FF44-4F99-A44D-5F8741A33893}" destId="{7CCDEFF1-7FD1-4F2F-9C81-AFF6D0D2D1F6}" srcOrd="0" destOrd="0" presId="urn:microsoft.com/office/officeart/2005/8/layout/matrix2"/>
    <dgm:cxn modelId="{7E585134-FBC7-44CB-96E3-ADE5644EB858}" type="presParOf" srcId="{3D489370-FF44-4F99-A44D-5F8741A33893}" destId="{2D4BCA00-2E41-4C34-B311-68FC25A4BEAA}" srcOrd="1" destOrd="0" presId="urn:microsoft.com/office/officeart/2005/8/layout/matrix2"/>
    <dgm:cxn modelId="{5F0208D1-F963-45C3-891E-8BC020587036}" type="presParOf" srcId="{3D489370-FF44-4F99-A44D-5F8741A33893}" destId="{92D594AE-2F93-4E7D-BFF4-615F1C873657}" srcOrd="2" destOrd="0" presId="urn:microsoft.com/office/officeart/2005/8/layout/matrix2"/>
    <dgm:cxn modelId="{9AC7CA8D-5FD2-4ADE-B9AF-52640480CA20}" type="presParOf" srcId="{3D489370-FF44-4F99-A44D-5F8741A33893}" destId="{33DAB61C-1AA9-4FF1-A96D-5CA5AF644374}" srcOrd="3" destOrd="0" presId="urn:microsoft.com/office/officeart/2005/8/layout/matrix2"/>
    <dgm:cxn modelId="{7150EB46-F00B-4522-B1A4-CA8A23B2798E}" type="presParOf" srcId="{3D489370-FF44-4F99-A44D-5F8741A33893}" destId="{35747461-BCEE-4199-8814-02E286DD4E9F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1EA4B7A-7554-432B-BA65-49434B40E5AD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0DA42E-4A0E-49EE-B1A2-D27FB69E72DD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 b="1" dirty="0"/>
            <a:t>Visualization of Major KPIs through Excel, Power-BI and Tableau.</a:t>
          </a:r>
        </a:p>
      </dgm:t>
    </dgm:pt>
    <dgm:pt modelId="{C10F1F1F-39EF-4005-B226-BBECA80D2A9E}" type="parTrans" cxnId="{CA89E422-ACE5-4FE0-9C01-78C845F45452}">
      <dgm:prSet/>
      <dgm:spPr/>
      <dgm:t>
        <a:bodyPr/>
        <a:lstStyle/>
        <a:p>
          <a:endParaRPr lang="en-US"/>
        </a:p>
      </dgm:t>
    </dgm:pt>
    <dgm:pt modelId="{B79C425C-2D4C-4C9D-9236-A773E67714EB}" type="sibTrans" cxnId="{CA89E422-ACE5-4FE0-9C01-78C845F45452}">
      <dgm:prSet/>
      <dgm:spPr/>
      <dgm:t>
        <a:bodyPr/>
        <a:lstStyle/>
        <a:p>
          <a:endParaRPr lang="en-US"/>
        </a:p>
      </dgm:t>
    </dgm:pt>
    <dgm:pt modelId="{0BFDC9D2-A9BD-4472-B49D-623DE4C71869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 b="1" dirty="0"/>
            <a:t>SWOT Analysis Study</a:t>
          </a:r>
        </a:p>
      </dgm:t>
    </dgm:pt>
    <dgm:pt modelId="{03BAEB2D-CED0-4C6F-B428-AEC8A231C130}" type="parTrans" cxnId="{1BE4A7F7-DEA3-4B8E-8F55-12C309E8AEBE}">
      <dgm:prSet/>
      <dgm:spPr/>
      <dgm:t>
        <a:bodyPr/>
        <a:lstStyle/>
        <a:p>
          <a:endParaRPr lang="en-US"/>
        </a:p>
      </dgm:t>
    </dgm:pt>
    <dgm:pt modelId="{377EE7E6-68C4-4488-97DE-439C519C59C7}" type="sibTrans" cxnId="{1BE4A7F7-DEA3-4B8E-8F55-12C309E8AEBE}">
      <dgm:prSet/>
      <dgm:spPr/>
      <dgm:t>
        <a:bodyPr/>
        <a:lstStyle/>
        <a:p>
          <a:endParaRPr lang="en-US"/>
        </a:p>
      </dgm:t>
    </dgm:pt>
    <dgm:pt modelId="{16ECB38A-F931-489F-BBA8-135A9A4110A4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 b="1" dirty="0"/>
            <a:t>Overview</a:t>
          </a:r>
        </a:p>
        <a:p>
          <a:pPr>
            <a:lnSpc>
              <a:spcPct val="100000"/>
            </a:lnSpc>
            <a:defRPr cap="all"/>
          </a:pPr>
          <a:r>
            <a:rPr lang="en-US" sz="1400" b="1" dirty="0"/>
            <a:t>- Nation wide strong Customer Base </a:t>
          </a:r>
        </a:p>
        <a:p>
          <a:pPr>
            <a:lnSpc>
              <a:spcPct val="100000"/>
            </a:lnSpc>
            <a:defRPr cap="all"/>
          </a:pPr>
          <a:r>
            <a:rPr lang="en-US" sz="1400" b="1" dirty="0"/>
            <a:t>- International Expansion</a:t>
          </a:r>
        </a:p>
        <a:p>
          <a:pPr>
            <a:lnSpc>
              <a:spcPct val="100000"/>
            </a:lnSpc>
            <a:defRPr cap="all"/>
          </a:pPr>
          <a:r>
            <a:rPr lang="en-US" sz="1400" b="1" dirty="0"/>
            <a:t>-Logistics</a:t>
          </a:r>
        </a:p>
        <a:p>
          <a:pPr>
            <a:lnSpc>
              <a:spcPct val="100000"/>
            </a:lnSpc>
            <a:defRPr cap="all"/>
          </a:pPr>
          <a:r>
            <a:rPr lang="en-US" sz="1400" b="1" dirty="0"/>
            <a:t>- Customer Satisfaction</a:t>
          </a:r>
        </a:p>
        <a:p>
          <a:pPr>
            <a:lnSpc>
              <a:spcPct val="100000"/>
            </a:lnSpc>
            <a:defRPr cap="all"/>
          </a:pPr>
          <a:r>
            <a:rPr lang="en-US" sz="1400" b="1" dirty="0"/>
            <a:t>- Security</a:t>
          </a:r>
        </a:p>
        <a:p>
          <a:pPr>
            <a:lnSpc>
              <a:spcPct val="100000"/>
            </a:lnSpc>
            <a:defRPr cap="all"/>
          </a:pPr>
          <a:r>
            <a:rPr lang="en-US" sz="1400" b="1" dirty="0"/>
            <a:t>- Updated and Upgrade</a:t>
          </a:r>
        </a:p>
        <a:p>
          <a:pPr>
            <a:lnSpc>
              <a:spcPct val="100000"/>
            </a:lnSpc>
            <a:defRPr cap="all"/>
          </a:pPr>
          <a:r>
            <a:rPr lang="en-US" sz="1200" b="1" dirty="0"/>
            <a:t>  </a:t>
          </a:r>
        </a:p>
      </dgm:t>
    </dgm:pt>
    <dgm:pt modelId="{405C29E3-E6A8-40DF-B47F-4973DCCDBAEF}" type="parTrans" cxnId="{1187ADDB-13F1-4D9E-9635-74B9BEBD760E}">
      <dgm:prSet/>
      <dgm:spPr/>
      <dgm:t>
        <a:bodyPr/>
        <a:lstStyle/>
        <a:p>
          <a:endParaRPr lang="en-US"/>
        </a:p>
      </dgm:t>
    </dgm:pt>
    <dgm:pt modelId="{BB24CFE2-74E6-437E-9DCA-AE0E03935626}" type="sibTrans" cxnId="{1187ADDB-13F1-4D9E-9635-74B9BEBD760E}">
      <dgm:prSet/>
      <dgm:spPr/>
      <dgm:t>
        <a:bodyPr/>
        <a:lstStyle/>
        <a:p>
          <a:endParaRPr lang="en-US"/>
        </a:p>
      </dgm:t>
    </dgm:pt>
    <dgm:pt modelId="{C7DC5A9A-0DE5-4486-A151-2D082B9A312A}" type="pres">
      <dgm:prSet presAssocID="{31EA4B7A-7554-432B-BA65-49434B40E5AD}" presName="root" presStyleCnt="0">
        <dgm:presLayoutVars>
          <dgm:dir/>
          <dgm:resizeHandles val="exact"/>
        </dgm:presLayoutVars>
      </dgm:prSet>
      <dgm:spPr/>
    </dgm:pt>
    <dgm:pt modelId="{46DF8EB6-5844-4F68-B94D-B96C03846F47}" type="pres">
      <dgm:prSet presAssocID="{480DA42E-4A0E-49EE-B1A2-D27FB69E72DD}" presName="compNode" presStyleCnt="0"/>
      <dgm:spPr/>
    </dgm:pt>
    <dgm:pt modelId="{9AD1DE51-5753-4E8C-A349-015E18EE2A05}" type="pres">
      <dgm:prSet presAssocID="{480DA42E-4A0E-49EE-B1A2-D27FB69E72DD}" presName="iconBgRect" presStyleLbl="bgShp" presStyleIdx="0" presStyleCnt="3" custLinFactNeighborX="-21152"/>
      <dgm:spPr/>
    </dgm:pt>
    <dgm:pt modelId="{77FBDBBD-8EF8-4DB9-8A93-D332B85CC1A2}" type="pres">
      <dgm:prSet presAssocID="{480DA42E-4A0E-49EE-B1A2-D27FB69E72DD}" presName="iconRect" presStyleLbl="node1" presStyleIdx="0" presStyleCnt="3" custLinFactNeighborX="-35984" custLinFactNeighborY="-160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1E3198-3CB7-4A98-A9E3-EC5FF22C0278}" type="pres">
      <dgm:prSet presAssocID="{480DA42E-4A0E-49EE-B1A2-D27FB69E72DD}" presName="spaceRect" presStyleCnt="0"/>
      <dgm:spPr/>
    </dgm:pt>
    <dgm:pt modelId="{696B4FA4-6675-4D54-B77B-2A94902C2178}" type="pres">
      <dgm:prSet presAssocID="{480DA42E-4A0E-49EE-B1A2-D27FB69E72DD}" presName="textRect" presStyleLbl="revTx" presStyleIdx="0" presStyleCnt="3" custLinFactNeighborX="-14288" custLinFactNeighborY="1015">
        <dgm:presLayoutVars>
          <dgm:chMax val="1"/>
          <dgm:chPref val="1"/>
        </dgm:presLayoutVars>
      </dgm:prSet>
      <dgm:spPr/>
    </dgm:pt>
    <dgm:pt modelId="{22ECAC55-AADF-46CD-AA54-3C631EC8C16D}" type="pres">
      <dgm:prSet presAssocID="{B79C425C-2D4C-4C9D-9236-A773E67714EB}" presName="sibTrans" presStyleCnt="0"/>
      <dgm:spPr/>
    </dgm:pt>
    <dgm:pt modelId="{AE5EB882-0341-4FEE-A9FB-1C97955D307A}" type="pres">
      <dgm:prSet presAssocID="{0BFDC9D2-A9BD-4472-B49D-623DE4C71869}" presName="compNode" presStyleCnt="0"/>
      <dgm:spPr/>
    </dgm:pt>
    <dgm:pt modelId="{F73B2968-7EF2-4CCD-B01B-3DE43F62F9F4}" type="pres">
      <dgm:prSet presAssocID="{0BFDC9D2-A9BD-4472-B49D-623DE4C71869}" presName="iconBgRect" presStyleLbl="bgShp" presStyleIdx="1" presStyleCnt="3"/>
      <dgm:spPr/>
    </dgm:pt>
    <dgm:pt modelId="{82501D1F-29BA-4308-8D66-37A550E2CFF9}" type="pres">
      <dgm:prSet presAssocID="{0BFDC9D2-A9BD-4472-B49D-623DE4C71869}" presName="iconRect" presStyleLbl="node1" presStyleIdx="1" presStyleCnt="3" custLinFactNeighborX="-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E5DD3E02-8297-480C-9A3D-4714CE0EBAAD}" type="pres">
      <dgm:prSet presAssocID="{0BFDC9D2-A9BD-4472-B49D-623DE4C71869}" presName="spaceRect" presStyleCnt="0"/>
      <dgm:spPr/>
    </dgm:pt>
    <dgm:pt modelId="{61F4CE62-AA03-4736-8F40-0063BD802B9C}" type="pres">
      <dgm:prSet presAssocID="{0BFDC9D2-A9BD-4472-B49D-623DE4C71869}" presName="textRect" presStyleLbl="revTx" presStyleIdx="1" presStyleCnt="3">
        <dgm:presLayoutVars>
          <dgm:chMax val="1"/>
          <dgm:chPref val="1"/>
        </dgm:presLayoutVars>
      </dgm:prSet>
      <dgm:spPr/>
    </dgm:pt>
    <dgm:pt modelId="{E97B9D2D-F8AB-4DB9-B784-9CE226BCC2C5}" type="pres">
      <dgm:prSet presAssocID="{377EE7E6-68C4-4488-97DE-439C519C59C7}" presName="sibTrans" presStyleCnt="0"/>
      <dgm:spPr/>
    </dgm:pt>
    <dgm:pt modelId="{0678DAAD-B4A7-4402-8794-89696BCF199A}" type="pres">
      <dgm:prSet presAssocID="{16ECB38A-F931-489F-BBA8-135A9A4110A4}" presName="compNode" presStyleCnt="0"/>
      <dgm:spPr/>
    </dgm:pt>
    <dgm:pt modelId="{397C761E-7645-4103-9C54-351B4C20C477}" type="pres">
      <dgm:prSet presAssocID="{16ECB38A-F931-489F-BBA8-135A9A4110A4}" presName="iconBgRect" presStyleLbl="bgShp" presStyleIdx="2" presStyleCnt="3"/>
      <dgm:spPr/>
    </dgm:pt>
    <dgm:pt modelId="{2BA7AD55-F70E-45EA-A566-F4CD7D457886}" type="pres">
      <dgm:prSet presAssocID="{16ECB38A-F931-489F-BBA8-135A9A4110A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4D28A28B-5217-4CE1-88F8-BE622185CA8E}" type="pres">
      <dgm:prSet presAssocID="{16ECB38A-F931-489F-BBA8-135A9A4110A4}" presName="spaceRect" presStyleCnt="0"/>
      <dgm:spPr/>
    </dgm:pt>
    <dgm:pt modelId="{2E828C6B-BD55-4EC6-8838-0FF9027D5EBF}" type="pres">
      <dgm:prSet presAssocID="{16ECB38A-F931-489F-BBA8-135A9A4110A4}" presName="textRect" presStyleLbl="revTx" presStyleIdx="2" presStyleCnt="3" custScaleX="156876">
        <dgm:presLayoutVars>
          <dgm:chMax val="1"/>
          <dgm:chPref val="1"/>
        </dgm:presLayoutVars>
      </dgm:prSet>
      <dgm:spPr/>
    </dgm:pt>
  </dgm:ptLst>
  <dgm:cxnLst>
    <dgm:cxn modelId="{99BDCB09-A208-4EF7-A767-1C3C5CC610C0}" type="presOf" srcId="{16ECB38A-F931-489F-BBA8-135A9A4110A4}" destId="{2E828C6B-BD55-4EC6-8838-0FF9027D5EBF}" srcOrd="0" destOrd="0" presId="urn:microsoft.com/office/officeart/2018/5/layout/IconCircleLabelList"/>
    <dgm:cxn modelId="{CA89E422-ACE5-4FE0-9C01-78C845F45452}" srcId="{31EA4B7A-7554-432B-BA65-49434B40E5AD}" destId="{480DA42E-4A0E-49EE-B1A2-D27FB69E72DD}" srcOrd="0" destOrd="0" parTransId="{C10F1F1F-39EF-4005-B226-BBECA80D2A9E}" sibTransId="{B79C425C-2D4C-4C9D-9236-A773E67714EB}"/>
    <dgm:cxn modelId="{6E8FD7AE-8B00-4540-BDD8-46563DB62D7E}" type="presOf" srcId="{0BFDC9D2-A9BD-4472-B49D-623DE4C71869}" destId="{61F4CE62-AA03-4736-8F40-0063BD802B9C}" srcOrd="0" destOrd="0" presId="urn:microsoft.com/office/officeart/2018/5/layout/IconCircleLabelList"/>
    <dgm:cxn modelId="{0489B8CB-EEB4-45ED-8534-70B89F995FB8}" type="presOf" srcId="{480DA42E-4A0E-49EE-B1A2-D27FB69E72DD}" destId="{696B4FA4-6675-4D54-B77B-2A94902C2178}" srcOrd="0" destOrd="0" presId="urn:microsoft.com/office/officeart/2018/5/layout/IconCircleLabelList"/>
    <dgm:cxn modelId="{1187ADDB-13F1-4D9E-9635-74B9BEBD760E}" srcId="{31EA4B7A-7554-432B-BA65-49434B40E5AD}" destId="{16ECB38A-F931-489F-BBA8-135A9A4110A4}" srcOrd="2" destOrd="0" parTransId="{405C29E3-E6A8-40DF-B47F-4973DCCDBAEF}" sibTransId="{BB24CFE2-74E6-437E-9DCA-AE0E03935626}"/>
    <dgm:cxn modelId="{B190B9E6-D346-4320-8050-16B00A475231}" type="presOf" srcId="{31EA4B7A-7554-432B-BA65-49434B40E5AD}" destId="{C7DC5A9A-0DE5-4486-A151-2D082B9A312A}" srcOrd="0" destOrd="0" presId="urn:microsoft.com/office/officeart/2018/5/layout/IconCircleLabelList"/>
    <dgm:cxn modelId="{1BE4A7F7-DEA3-4B8E-8F55-12C309E8AEBE}" srcId="{31EA4B7A-7554-432B-BA65-49434B40E5AD}" destId="{0BFDC9D2-A9BD-4472-B49D-623DE4C71869}" srcOrd="1" destOrd="0" parTransId="{03BAEB2D-CED0-4C6F-B428-AEC8A231C130}" sibTransId="{377EE7E6-68C4-4488-97DE-439C519C59C7}"/>
    <dgm:cxn modelId="{1F74EB66-98A0-4395-9FEA-F07AEC67B551}" type="presParOf" srcId="{C7DC5A9A-0DE5-4486-A151-2D082B9A312A}" destId="{46DF8EB6-5844-4F68-B94D-B96C03846F47}" srcOrd="0" destOrd="0" presId="urn:microsoft.com/office/officeart/2018/5/layout/IconCircleLabelList"/>
    <dgm:cxn modelId="{FAEC922B-A4C1-4AED-BD17-77CC111C53AE}" type="presParOf" srcId="{46DF8EB6-5844-4F68-B94D-B96C03846F47}" destId="{9AD1DE51-5753-4E8C-A349-015E18EE2A05}" srcOrd="0" destOrd="0" presId="urn:microsoft.com/office/officeart/2018/5/layout/IconCircleLabelList"/>
    <dgm:cxn modelId="{9CB5AD42-5233-4E6C-B1D3-24812BC19FEE}" type="presParOf" srcId="{46DF8EB6-5844-4F68-B94D-B96C03846F47}" destId="{77FBDBBD-8EF8-4DB9-8A93-D332B85CC1A2}" srcOrd="1" destOrd="0" presId="urn:microsoft.com/office/officeart/2018/5/layout/IconCircleLabelList"/>
    <dgm:cxn modelId="{03E8B8E8-558A-4787-BE44-447241C81381}" type="presParOf" srcId="{46DF8EB6-5844-4F68-B94D-B96C03846F47}" destId="{2F1E3198-3CB7-4A98-A9E3-EC5FF22C0278}" srcOrd="2" destOrd="0" presId="urn:microsoft.com/office/officeart/2018/5/layout/IconCircleLabelList"/>
    <dgm:cxn modelId="{44C8E74C-0732-40DD-BF4A-3CED4F393398}" type="presParOf" srcId="{46DF8EB6-5844-4F68-B94D-B96C03846F47}" destId="{696B4FA4-6675-4D54-B77B-2A94902C2178}" srcOrd="3" destOrd="0" presId="urn:microsoft.com/office/officeart/2018/5/layout/IconCircleLabelList"/>
    <dgm:cxn modelId="{04836D9A-C144-4491-9DFA-0A664F64EC7D}" type="presParOf" srcId="{C7DC5A9A-0DE5-4486-A151-2D082B9A312A}" destId="{22ECAC55-AADF-46CD-AA54-3C631EC8C16D}" srcOrd="1" destOrd="0" presId="urn:microsoft.com/office/officeart/2018/5/layout/IconCircleLabelList"/>
    <dgm:cxn modelId="{02DCAC91-E906-406E-9813-C69285567126}" type="presParOf" srcId="{C7DC5A9A-0DE5-4486-A151-2D082B9A312A}" destId="{AE5EB882-0341-4FEE-A9FB-1C97955D307A}" srcOrd="2" destOrd="0" presId="urn:microsoft.com/office/officeart/2018/5/layout/IconCircleLabelList"/>
    <dgm:cxn modelId="{ACECB2EB-D849-4736-962F-B9EBFED49950}" type="presParOf" srcId="{AE5EB882-0341-4FEE-A9FB-1C97955D307A}" destId="{F73B2968-7EF2-4CCD-B01B-3DE43F62F9F4}" srcOrd="0" destOrd="0" presId="urn:microsoft.com/office/officeart/2018/5/layout/IconCircleLabelList"/>
    <dgm:cxn modelId="{49603F89-FD9A-4367-AD9D-8EC2238A7582}" type="presParOf" srcId="{AE5EB882-0341-4FEE-A9FB-1C97955D307A}" destId="{82501D1F-29BA-4308-8D66-37A550E2CFF9}" srcOrd="1" destOrd="0" presId="urn:microsoft.com/office/officeart/2018/5/layout/IconCircleLabelList"/>
    <dgm:cxn modelId="{E628BFE4-07A9-4FC6-B521-36A88D731388}" type="presParOf" srcId="{AE5EB882-0341-4FEE-A9FB-1C97955D307A}" destId="{E5DD3E02-8297-480C-9A3D-4714CE0EBAAD}" srcOrd="2" destOrd="0" presId="urn:microsoft.com/office/officeart/2018/5/layout/IconCircleLabelList"/>
    <dgm:cxn modelId="{1B090590-FC85-4DF0-A904-5050EF9A0C3D}" type="presParOf" srcId="{AE5EB882-0341-4FEE-A9FB-1C97955D307A}" destId="{61F4CE62-AA03-4736-8F40-0063BD802B9C}" srcOrd="3" destOrd="0" presId="urn:microsoft.com/office/officeart/2018/5/layout/IconCircleLabelList"/>
    <dgm:cxn modelId="{6C75E841-66F4-4FA7-872C-6E886CA5FEB3}" type="presParOf" srcId="{C7DC5A9A-0DE5-4486-A151-2D082B9A312A}" destId="{E97B9D2D-F8AB-4DB9-B784-9CE226BCC2C5}" srcOrd="3" destOrd="0" presId="urn:microsoft.com/office/officeart/2018/5/layout/IconCircleLabelList"/>
    <dgm:cxn modelId="{134CBD72-D14E-48C2-8E27-489BE075D36A}" type="presParOf" srcId="{C7DC5A9A-0DE5-4486-A151-2D082B9A312A}" destId="{0678DAAD-B4A7-4402-8794-89696BCF199A}" srcOrd="4" destOrd="0" presId="urn:microsoft.com/office/officeart/2018/5/layout/IconCircleLabelList"/>
    <dgm:cxn modelId="{2A581A38-C9DA-4112-8ED0-6A7C85AE294A}" type="presParOf" srcId="{0678DAAD-B4A7-4402-8794-89696BCF199A}" destId="{397C761E-7645-4103-9C54-351B4C20C477}" srcOrd="0" destOrd="0" presId="urn:microsoft.com/office/officeart/2018/5/layout/IconCircleLabelList"/>
    <dgm:cxn modelId="{8254663D-7A32-4DC4-841C-1FEE735C8292}" type="presParOf" srcId="{0678DAAD-B4A7-4402-8794-89696BCF199A}" destId="{2BA7AD55-F70E-45EA-A566-F4CD7D457886}" srcOrd="1" destOrd="0" presId="urn:microsoft.com/office/officeart/2018/5/layout/IconCircleLabelList"/>
    <dgm:cxn modelId="{F683C4CB-6ABA-4E8A-8B2F-4BEED9DEC114}" type="presParOf" srcId="{0678DAAD-B4A7-4402-8794-89696BCF199A}" destId="{4D28A28B-5217-4CE1-88F8-BE622185CA8E}" srcOrd="2" destOrd="0" presId="urn:microsoft.com/office/officeart/2018/5/layout/IconCircleLabelList"/>
    <dgm:cxn modelId="{AEB123A5-3A90-4C39-8DA9-06CD4AE2070B}" type="presParOf" srcId="{0678DAAD-B4A7-4402-8794-89696BCF199A}" destId="{2E828C6B-BD55-4EC6-8838-0FF9027D5EB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6CE23-2F8F-4AA3-92BA-69A534E0D5CF}">
      <dsp:nvSpPr>
        <dsp:cNvPr id="0" name=""/>
        <dsp:cNvSpPr/>
      </dsp:nvSpPr>
      <dsp:spPr>
        <a:xfrm>
          <a:off x="164430" y="494615"/>
          <a:ext cx="1311189" cy="131118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F09570-0EB5-4430-83BC-2E1484296861}">
      <dsp:nvSpPr>
        <dsp:cNvPr id="0" name=""/>
        <dsp:cNvSpPr/>
      </dsp:nvSpPr>
      <dsp:spPr>
        <a:xfrm>
          <a:off x="439779" y="769965"/>
          <a:ext cx="760490" cy="7604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3FC689-7FA1-4E9A-A867-342EF3952DC7}">
      <dsp:nvSpPr>
        <dsp:cNvPr id="0" name=""/>
        <dsp:cNvSpPr/>
      </dsp:nvSpPr>
      <dsp:spPr>
        <a:xfrm>
          <a:off x="1756588" y="494615"/>
          <a:ext cx="3090661" cy="1311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Olist</a:t>
          </a:r>
          <a:r>
            <a:rPr lang="en-GB" sz="1600" b="0" i="0" kern="1200"/>
            <a:t> operates an online e-commerce site for sellers, that connects merchants and their products to the main marketplaces of Brazil.</a:t>
          </a:r>
          <a:endParaRPr lang="en-US" sz="1600" kern="1200"/>
        </a:p>
      </dsp:txBody>
      <dsp:txXfrm>
        <a:off x="1756588" y="494615"/>
        <a:ext cx="3090661" cy="1311189"/>
      </dsp:txXfrm>
    </dsp:sp>
    <dsp:sp modelId="{A452816D-D820-43F9-A1AB-B7975C3353C7}">
      <dsp:nvSpPr>
        <dsp:cNvPr id="0" name=""/>
        <dsp:cNvSpPr/>
      </dsp:nvSpPr>
      <dsp:spPr>
        <a:xfrm>
          <a:off x="5385774" y="494615"/>
          <a:ext cx="1311189" cy="131118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8F6AC9-3380-471B-8F8A-2FCE31337CB7}">
      <dsp:nvSpPr>
        <dsp:cNvPr id="0" name=""/>
        <dsp:cNvSpPr/>
      </dsp:nvSpPr>
      <dsp:spPr>
        <a:xfrm>
          <a:off x="5661124" y="769965"/>
          <a:ext cx="760490" cy="7604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B10D55-40B5-4AD3-9E89-AB594AC386C0}">
      <dsp:nvSpPr>
        <dsp:cNvPr id="0" name=""/>
        <dsp:cNvSpPr/>
      </dsp:nvSpPr>
      <dsp:spPr>
        <a:xfrm>
          <a:off x="6977933" y="494615"/>
          <a:ext cx="3090661" cy="1311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 dirty="0" err="1"/>
            <a:t>Olist</a:t>
          </a:r>
          <a:r>
            <a:rPr lang="en-GB" sz="1600" b="0" i="0" kern="1200" dirty="0"/>
            <a:t> enables small merchants to gain market share across the country through its platform.</a:t>
          </a:r>
          <a:endParaRPr lang="en-US" sz="1600" kern="1200" dirty="0"/>
        </a:p>
      </dsp:txBody>
      <dsp:txXfrm>
        <a:off x="6977933" y="494615"/>
        <a:ext cx="3090661" cy="1311189"/>
      </dsp:txXfrm>
    </dsp:sp>
    <dsp:sp modelId="{66267762-7C26-47BF-B477-115C45583ED5}">
      <dsp:nvSpPr>
        <dsp:cNvPr id="0" name=""/>
        <dsp:cNvSpPr/>
      </dsp:nvSpPr>
      <dsp:spPr>
        <a:xfrm>
          <a:off x="164430" y="2545532"/>
          <a:ext cx="1311189" cy="131118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785CB3-C84D-4C6F-BA92-CC779AD9F5AE}">
      <dsp:nvSpPr>
        <dsp:cNvPr id="0" name=""/>
        <dsp:cNvSpPr/>
      </dsp:nvSpPr>
      <dsp:spPr>
        <a:xfrm>
          <a:off x="439779" y="2820882"/>
          <a:ext cx="760490" cy="7604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79D94-86BD-41DD-B3D0-3692CC586A54}">
      <dsp:nvSpPr>
        <dsp:cNvPr id="0" name=""/>
        <dsp:cNvSpPr/>
      </dsp:nvSpPr>
      <dsp:spPr>
        <a:xfrm>
          <a:off x="1756588" y="2545532"/>
          <a:ext cx="3090661" cy="1311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 baseline="0" dirty="0" err="1"/>
            <a:t>Olist</a:t>
          </a:r>
          <a:r>
            <a:rPr lang="en-GB" sz="1600" b="0" i="0" kern="1200" baseline="0" dirty="0"/>
            <a:t> is one of the Top largest departmental store inside Brazil’s largest marketplaces.</a:t>
          </a:r>
          <a:endParaRPr lang="en-US" sz="1600" kern="1200" dirty="0"/>
        </a:p>
      </dsp:txBody>
      <dsp:txXfrm>
        <a:off x="1756588" y="2545532"/>
        <a:ext cx="3090661" cy="1311189"/>
      </dsp:txXfrm>
    </dsp:sp>
    <dsp:sp modelId="{8A9CB945-3774-435C-9758-D974C6CDC218}">
      <dsp:nvSpPr>
        <dsp:cNvPr id="0" name=""/>
        <dsp:cNvSpPr/>
      </dsp:nvSpPr>
      <dsp:spPr>
        <a:xfrm>
          <a:off x="5385774" y="2545532"/>
          <a:ext cx="1311189" cy="131118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7959C9-AE48-4674-965F-8EF955B4CB35}">
      <dsp:nvSpPr>
        <dsp:cNvPr id="0" name=""/>
        <dsp:cNvSpPr/>
      </dsp:nvSpPr>
      <dsp:spPr>
        <a:xfrm>
          <a:off x="5661124" y="2820882"/>
          <a:ext cx="760490" cy="7604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DE183F-0A26-41DE-82C6-BFC409478956}">
      <dsp:nvSpPr>
        <dsp:cNvPr id="0" name=""/>
        <dsp:cNvSpPr/>
      </dsp:nvSpPr>
      <dsp:spPr>
        <a:xfrm>
          <a:off x="6977933" y="2545532"/>
          <a:ext cx="3090661" cy="1311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baseline="0" dirty="0"/>
            <a:t>This project aims to </a:t>
          </a:r>
          <a:r>
            <a:rPr lang="en-IN" sz="1600" b="0" i="0" kern="1200" baseline="0" dirty="0" err="1"/>
            <a:t>analyze</a:t>
          </a:r>
          <a:r>
            <a:rPr lang="en-IN" sz="1600" b="0" i="0" kern="1200" baseline="0" dirty="0"/>
            <a:t> customer purchasing patterns and payment statistics on an e-commerce platform , </a:t>
          </a:r>
          <a:r>
            <a:rPr lang="en-IN" sz="1600" kern="1200" dirty="0" err="1"/>
            <a:t>O</a:t>
          </a:r>
          <a:r>
            <a:rPr lang="en-IN" sz="1600" b="0" i="0" kern="1200" baseline="0" dirty="0" err="1"/>
            <a:t>list</a:t>
          </a:r>
          <a:r>
            <a:rPr lang="en-IN" sz="1600" b="0" i="0" kern="1200" baseline="0" dirty="0"/>
            <a:t>.</a:t>
          </a:r>
          <a:endParaRPr lang="en-US" sz="1600" kern="1200" dirty="0"/>
        </a:p>
      </dsp:txBody>
      <dsp:txXfrm>
        <a:off x="6977933" y="2545532"/>
        <a:ext cx="3090661" cy="13111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CDEFF1-7FD1-4F2F-9C81-AFF6D0D2D1F6}">
      <dsp:nvSpPr>
        <dsp:cNvPr id="0" name=""/>
        <dsp:cNvSpPr/>
      </dsp:nvSpPr>
      <dsp:spPr>
        <a:xfrm>
          <a:off x="0" y="0"/>
          <a:ext cx="8128000" cy="5418667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4BCA00-2E41-4C34-B311-68FC25A4BEAA}">
      <dsp:nvSpPr>
        <dsp:cNvPr id="0" name=""/>
        <dsp:cNvSpPr/>
      </dsp:nvSpPr>
      <dsp:spPr>
        <a:xfrm>
          <a:off x="1706879" y="352213"/>
          <a:ext cx="2167466" cy="216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Strength</a:t>
          </a:r>
        </a:p>
      </dsp:txBody>
      <dsp:txXfrm>
        <a:off x="1812686" y="458020"/>
        <a:ext cx="1955852" cy="1955852"/>
      </dsp:txXfrm>
    </dsp:sp>
    <dsp:sp modelId="{92D594AE-2F93-4E7D-BFF4-615F1C873657}">
      <dsp:nvSpPr>
        <dsp:cNvPr id="0" name=""/>
        <dsp:cNvSpPr/>
      </dsp:nvSpPr>
      <dsp:spPr>
        <a:xfrm>
          <a:off x="4253653" y="352213"/>
          <a:ext cx="2167466" cy="216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Weakness</a:t>
          </a:r>
        </a:p>
      </dsp:txBody>
      <dsp:txXfrm>
        <a:off x="4359460" y="458020"/>
        <a:ext cx="1955852" cy="1955852"/>
      </dsp:txXfrm>
    </dsp:sp>
    <dsp:sp modelId="{33DAB61C-1AA9-4FF1-A96D-5CA5AF644374}">
      <dsp:nvSpPr>
        <dsp:cNvPr id="0" name=""/>
        <dsp:cNvSpPr/>
      </dsp:nvSpPr>
      <dsp:spPr>
        <a:xfrm>
          <a:off x="1706879" y="2898986"/>
          <a:ext cx="2167466" cy="216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Opportunity</a:t>
          </a:r>
        </a:p>
      </dsp:txBody>
      <dsp:txXfrm>
        <a:off x="1812686" y="3004793"/>
        <a:ext cx="1955852" cy="1955852"/>
      </dsp:txXfrm>
    </dsp:sp>
    <dsp:sp modelId="{35747461-BCEE-4199-8814-02E286DD4E9F}">
      <dsp:nvSpPr>
        <dsp:cNvPr id="0" name=""/>
        <dsp:cNvSpPr/>
      </dsp:nvSpPr>
      <dsp:spPr>
        <a:xfrm>
          <a:off x="4253653" y="2898986"/>
          <a:ext cx="2167466" cy="216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Threat</a:t>
          </a:r>
        </a:p>
      </dsp:txBody>
      <dsp:txXfrm>
        <a:off x="4359460" y="3004793"/>
        <a:ext cx="1955852" cy="19558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D1DE51-5753-4E8C-A349-015E18EE2A05}">
      <dsp:nvSpPr>
        <dsp:cNvPr id="0" name=""/>
        <dsp:cNvSpPr/>
      </dsp:nvSpPr>
      <dsp:spPr>
        <a:xfrm>
          <a:off x="1655368" y="51495"/>
          <a:ext cx="1441125" cy="14411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FBDBBD-8EF8-4DB9-8A93-D332B85CC1A2}">
      <dsp:nvSpPr>
        <dsp:cNvPr id="0" name=""/>
        <dsp:cNvSpPr/>
      </dsp:nvSpPr>
      <dsp:spPr>
        <a:xfrm>
          <a:off x="1969778" y="345365"/>
          <a:ext cx="826875" cy="826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6B4FA4-6675-4D54-B77B-2A94902C2178}">
      <dsp:nvSpPr>
        <dsp:cNvPr id="0" name=""/>
        <dsp:cNvSpPr/>
      </dsp:nvSpPr>
      <dsp:spPr>
        <a:xfrm>
          <a:off x="1161954" y="1964376"/>
          <a:ext cx="2362500" cy="22543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1" kern="1200" dirty="0"/>
            <a:t>Visualization of Major KPIs through Excel, Power-BI and Tableau.</a:t>
          </a:r>
        </a:p>
      </dsp:txBody>
      <dsp:txXfrm>
        <a:off x="1161954" y="1964376"/>
        <a:ext cx="2362500" cy="2254325"/>
      </dsp:txXfrm>
    </dsp:sp>
    <dsp:sp modelId="{F73B2968-7EF2-4CCD-B01B-3DE43F62F9F4}">
      <dsp:nvSpPr>
        <dsp:cNvPr id="0" name=""/>
        <dsp:cNvSpPr/>
      </dsp:nvSpPr>
      <dsp:spPr>
        <a:xfrm>
          <a:off x="4736133" y="51495"/>
          <a:ext cx="1441125" cy="14411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501D1F-29BA-4308-8D66-37A550E2CFF9}">
      <dsp:nvSpPr>
        <dsp:cNvPr id="0" name=""/>
        <dsp:cNvSpPr/>
      </dsp:nvSpPr>
      <dsp:spPr>
        <a:xfrm>
          <a:off x="5043241" y="358620"/>
          <a:ext cx="826875" cy="826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F4CE62-AA03-4736-8F40-0063BD802B9C}">
      <dsp:nvSpPr>
        <dsp:cNvPr id="0" name=""/>
        <dsp:cNvSpPr/>
      </dsp:nvSpPr>
      <dsp:spPr>
        <a:xfrm>
          <a:off x="4275445" y="1941495"/>
          <a:ext cx="2362500" cy="22543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1" kern="1200" dirty="0"/>
            <a:t>SWOT Analysis Study</a:t>
          </a:r>
        </a:p>
      </dsp:txBody>
      <dsp:txXfrm>
        <a:off x="4275445" y="1941495"/>
        <a:ext cx="2362500" cy="2254325"/>
      </dsp:txXfrm>
    </dsp:sp>
    <dsp:sp modelId="{397C761E-7645-4103-9C54-351B4C20C477}">
      <dsp:nvSpPr>
        <dsp:cNvPr id="0" name=""/>
        <dsp:cNvSpPr/>
      </dsp:nvSpPr>
      <dsp:spPr>
        <a:xfrm>
          <a:off x="8183918" y="51495"/>
          <a:ext cx="1441125" cy="14411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A7AD55-F70E-45EA-A566-F4CD7D457886}">
      <dsp:nvSpPr>
        <dsp:cNvPr id="0" name=""/>
        <dsp:cNvSpPr/>
      </dsp:nvSpPr>
      <dsp:spPr>
        <a:xfrm>
          <a:off x="8491043" y="358620"/>
          <a:ext cx="826875" cy="826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828C6B-BD55-4EC6-8838-0FF9027D5EBF}">
      <dsp:nvSpPr>
        <dsp:cNvPr id="0" name=""/>
        <dsp:cNvSpPr/>
      </dsp:nvSpPr>
      <dsp:spPr>
        <a:xfrm>
          <a:off x="7051383" y="1941495"/>
          <a:ext cx="3706195" cy="22543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1" kern="1200" dirty="0"/>
            <a:t>Overview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1" kern="1200" dirty="0"/>
            <a:t>- Nation wide strong Customer Base 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1" kern="1200" dirty="0"/>
            <a:t>- International Expansion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1" kern="1200" dirty="0"/>
            <a:t>-Logistics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1" kern="1200" dirty="0"/>
            <a:t>- Customer Satisfaction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1" kern="1200" dirty="0"/>
            <a:t>- Security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1" kern="1200" dirty="0"/>
            <a:t>- Updated and Upgrade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b="1" kern="1200" dirty="0"/>
            <a:t>  </a:t>
          </a:r>
        </a:p>
      </dsp:txBody>
      <dsp:txXfrm>
        <a:off x="7051383" y="1941495"/>
        <a:ext cx="3706195" cy="22543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BCBEF-21A9-44C7-964B-A32A01B09DB3}" type="datetimeFigureOut">
              <a:rPr lang="en-IN" smtClean="0"/>
              <a:t>04-11-2023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57545F-D35E-4C82-B876-07F7121F02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5840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079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654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11/4/2023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704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96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8757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60983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9627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11/4/2023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3933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11/4/2023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1828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8688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48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658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805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440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11/4/2023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036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11/4/2023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167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11/4/2023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351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548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522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0DA1498-92C7-4E4B-8045-C9195F453964}" type="datetimeFigureOut">
              <a:rPr lang="en-US" smtClean="0"/>
              <a:t>11/4/2023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4681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  <p:sldLayoutId id="2147483930" r:id="rId12"/>
    <p:sldLayoutId id="2147483931" r:id="rId13"/>
    <p:sldLayoutId id="2147483932" r:id="rId14"/>
    <p:sldLayoutId id="2147483933" r:id="rId15"/>
    <p:sldLayoutId id="2147483934" r:id="rId16"/>
    <p:sldLayoutId id="214748393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bin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hyperlink" Target="https://www.ruvival.de/agroforestry-summary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4FE535-3BBA-38DC-2FE5-6C93EA2646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1000" contrast="-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7273255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822298F-B63D-3060-A0E2-911C2E7AB747}"/>
              </a:ext>
            </a:extLst>
          </p:cNvPr>
          <p:cNvSpPr txBox="1">
            <a:spLocks/>
          </p:cNvSpPr>
          <p:nvPr/>
        </p:nvSpPr>
        <p:spPr>
          <a:xfrm>
            <a:off x="312301" y="1721795"/>
            <a:ext cx="7177997" cy="264592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6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OLIST  STORE  ANALYSIS</a:t>
            </a:r>
            <a:br>
              <a:rPr lang="en-IN" dirty="0">
                <a:solidFill>
                  <a:srgbClr val="FF74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solidFill>
                <a:srgbClr val="FF740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E7E5A6-BF44-A44D-0F49-EAC05E89DA3A}"/>
              </a:ext>
            </a:extLst>
          </p:cNvPr>
          <p:cNvSpPr txBox="1"/>
          <p:nvPr/>
        </p:nvSpPr>
        <p:spPr>
          <a:xfrm flipH="1">
            <a:off x="312301" y="3509759"/>
            <a:ext cx="4821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Domain : E-Commerce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AC9821-1C20-232A-054B-A05CC63E86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53" y="397216"/>
            <a:ext cx="1863608" cy="49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02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F164E5A-ABC0-4A97-86CA-5F7C26615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84" y="0"/>
            <a:ext cx="8116488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2393E8D-D10F-4FE1-AC21-8B44BEB50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1"/>
            <a:ext cx="4062127" cy="6857996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563600B-0A49-8215-B85D-520EA3665E8D}"/>
              </a:ext>
            </a:extLst>
          </p:cNvPr>
          <p:cNvSpPr/>
          <p:nvPr/>
        </p:nvSpPr>
        <p:spPr>
          <a:xfrm>
            <a:off x="8610600" y="643468"/>
            <a:ext cx="2944152" cy="16227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      </a:t>
            </a:r>
            <a:r>
              <a:rPr lang="en-US" sz="36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Kpi</a:t>
            </a:r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ABAF55-3C81-F1C0-564F-CCD976862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8" y="1071471"/>
            <a:ext cx="6833412" cy="471505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290284-81EF-E203-FCE5-E39BEE274572}"/>
              </a:ext>
            </a:extLst>
          </p:cNvPr>
          <p:cNvSpPr txBox="1"/>
          <p:nvPr/>
        </p:nvSpPr>
        <p:spPr>
          <a:xfrm>
            <a:off x="8610599" y="2402733"/>
            <a:ext cx="2944151" cy="3774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In this kpi, we use bar chart to show the average of shipping days vs review score.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Here we can see that average number of shipping days are inversely proportional to the review score.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92098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A1DB509-64E8-1A94-77C9-5420667A59EE}"/>
              </a:ext>
            </a:extLst>
          </p:cNvPr>
          <p:cNvSpPr/>
          <p:nvPr/>
        </p:nvSpPr>
        <p:spPr>
          <a:xfrm>
            <a:off x="2476150" y="167780"/>
            <a:ext cx="7239699" cy="646057"/>
          </a:xfrm>
          <a:prstGeom prst="round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D3CBDE-6575-8D0E-2F42-527A5C5B3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45" y="968066"/>
            <a:ext cx="11909083" cy="572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33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B4E32F9-0F29-D82B-03F8-CF59E0DD4D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707424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0F8105D-0B5E-A25D-654E-541E4F5B5E3F}"/>
              </a:ext>
            </a:extLst>
          </p:cNvPr>
          <p:cNvSpPr txBox="1"/>
          <p:nvPr/>
        </p:nvSpPr>
        <p:spPr>
          <a:xfrm>
            <a:off x="442460" y="1305773"/>
            <a:ext cx="33756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="1" i="0" dirty="0">
              <a:effectLst/>
              <a:latin typeface="Söhn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Wide Reach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latin typeface="Söhne"/>
              </a:rPr>
              <a:t>Nation wide Strong Market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Brand Reputation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latin typeface="Söhne"/>
              </a:rPr>
              <a:t>Flexible Mode of Payment</a:t>
            </a:r>
            <a:endParaRPr lang="en-IN" b="1" dirty="0">
              <a:latin typeface="Söhn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FF9103-469D-3168-F768-C054BD887E0D}"/>
              </a:ext>
            </a:extLst>
          </p:cNvPr>
          <p:cNvSpPr txBox="1"/>
          <p:nvPr/>
        </p:nvSpPr>
        <p:spPr>
          <a:xfrm>
            <a:off x="8661918" y="1490196"/>
            <a:ext cx="33756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öhne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latin typeface="Söhne"/>
              </a:rPr>
              <a:t>Weekend Sales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latin typeface="Söhne"/>
              </a:rPr>
              <a:t>Long Term Customer Relationship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E59624-1FB9-E975-1DC7-EE50DA7BC2FA}"/>
              </a:ext>
            </a:extLst>
          </p:cNvPr>
          <p:cNvSpPr txBox="1"/>
          <p:nvPr/>
        </p:nvSpPr>
        <p:spPr>
          <a:xfrm>
            <a:off x="442460" y="4351898"/>
            <a:ext cx="3375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International Expansion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Upgrade and Update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1C3274-9DE7-6C72-ABD2-E51FEA66ED91}"/>
              </a:ext>
            </a:extLst>
          </p:cNvPr>
          <p:cNvSpPr txBox="1"/>
          <p:nvPr/>
        </p:nvSpPr>
        <p:spPr>
          <a:xfrm>
            <a:off x="8661918" y="4213398"/>
            <a:ext cx="3375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Cybersecurity Threats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Competitive Pressure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latin typeface="Söhne"/>
              </a:rPr>
              <a:t>Customer Retention 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14551C-A13D-7DF4-D2ED-EEE1E220081F}"/>
              </a:ext>
            </a:extLst>
          </p:cNvPr>
          <p:cNvSpPr txBox="1"/>
          <p:nvPr/>
        </p:nvSpPr>
        <p:spPr>
          <a:xfrm>
            <a:off x="690465" y="245583"/>
            <a:ext cx="730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SWOT Analysis: </a:t>
            </a:r>
          </a:p>
        </p:txBody>
      </p:sp>
    </p:spTree>
    <p:extLst>
      <p:ext uri="{BB962C8B-B14F-4D97-AF65-F5344CB8AC3E}">
        <p14:creationId xmlns:p14="http://schemas.microsoft.com/office/powerpoint/2010/main" val="3357384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BEAB7FB-4B99-5FC3-52AC-B025922622EA}"/>
              </a:ext>
            </a:extLst>
          </p:cNvPr>
          <p:cNvSpPr/>
          <p:nvPr/>
        </p:nvSpPr>
        <p:spPr>
          <a:xfrm>
            <a:off x="385893" y="293615"/>
            <a:ext cx="3791824" cy="838899"/>
          </a:xfrm>
          <a:prstGeom prst="round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:</a:t>
            </a:r>
          </a:p>
        </p:txBody>
      </p:sp>
      <p:graphicFrame>
        <p:nvGraphicFramePr>
          <p:cNvPr id="8" name="TextBox 2">
            <a:extLst>
              <a:ext uri="{FF2B5EF4-FFF2-40B4-BE49-F238E27FC236}">
                <a16:creationId xmlns:a16="http://schemas.microsoft.com/office/drawing/2014/main" id="{8B563D5A-4C61-2F96-B7AB-5E8E78728B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6095841"/>
              </p:ext>
            </p:extLst>
          </p:nvPr>
        </p:nvGraphicFramePr>
        <p:xfrm>
          <a:off x="232500" y="1637693"/>
          <a:ext cx="12257087" cy="4247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30055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B05D15-6A8D-4DA1-BC83-4D86FDA6A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0035" y="2784793"/>
            <a:ext cx="5215790" cy="846304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ctr"/>
            <a:r>
              <a:rPr lang="en-US" spc="-300" dirty="0">
                <a:solidFill>
                  <a:schemeClr val="tx1">
                    <a:lumMod val="95000"/>
                  </a:schemeClr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THANK  YOU</a:t>
            </a:r>
          </a:p>
        </p:txBody>
      </p:sp>
    </p:spTree>
    <p:extLst>
      <p:ext uri="{BB962C8B-B14F-4D97-AF65-F5344CB8AC3E}">
        <p14:creationId xmlns:p14="http://schemas.microsoft.com/office/powerpoint/2010/main" val="728454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19B3503-D505-49AA-97C1-B299D58DB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7746" y="0"/>
            <a:ext cx="8124253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39A2319-946A-4C65-9B7C-1F86E9B1B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067747" cy="6857996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213030-B89E-1EE1-3BF9-00BEE3B034DE}"/>
              </a:ext>
            </a:extLst>
          </p:cNvPr>
          <p:cNvSpPr txBox="1"/>
          <p:nvPr/>
        </p:nvSpPr>
        <p:spPr>
          <a:xfrm>
            <a:off x="647889" y="1349680"/>
            <a:ext cx="2931320" cy="44495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Group 5 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97AD8B-F384-C244-8D25-E1F754E707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378147"/>
              </p:ext>
            </p:extLst>
          </p:nvPr>
        </p:nvGraphicFramePr>
        <p:xfrm>
          <a:off x="4227098" y="775650"/>
          <a:ext cx="7762739" cy="522393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762739">
                  <a:extLst>
                    <a:ext uri="{9D8B030D-6E8A-4147-A177-3AD203B41FA5}">
                      <a16:colId xmlns:a16="http://schemas.microsoft.com/office/drawing/2014/main" val="2943877300"/>
                    </a:ext>
                  </a:extLst>
                </a:gridCol>
              </a:tblGrid>
              <a:tr h="1044787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Mr. </a:t>
                      </a:r>
                      <a:r>
                        <a:rPr lang="en-IN" sz="2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Ghanshyam Ramdas Shinde</a:t>
                      </a:r>
                      <a:r>
                        <a:rPr lang="en-US" sz="2800" b="1" dirty="0"/>
                        <a:t> </a:t>
                      </a:r>
                      <a:endParaRPr lang="en-IN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2550112"/>
                  </a:ext>
                </a:extLst>
              </a:tr>
              <a:tr h="1044787">
                <a:tc>
                  <a:txBody>
                    <a:bodyPr/>
                    <a:lstStyle/>
                    <a:p>
                      <a:pPr algn="ctr"/>
                      <a:r>
                        <a:rPr lang="en-IN" sz="2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Mr. Abel Manoj </a:t>
                      </a:r>
                      <a:r>
                        <a:rPr lang="en-IN" sz="2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Londhe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5071438"/>
                  </a:ext>
                </a:extLst>
              </a:tr>
              <a:tr h="1044787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Mr. Karthik </a:t>
                      </a:r>
                      <a:r>
                        <a:rPr lang="en-US" sz="2800" b="1" dirty="0" err="1"/>
                        <a:t>Pallan</a:t>
                      </a:r>
                      <a:endParaRPr lang="en-IN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6272454"/>
                  </a:ext>
                </a:extLst>
              </a:tr>
              <a:tr h="1044787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/>
                        <a:t>Mr.Nethen</a:t>
                      </a:r>
                      <a:r>
                        <a:rPr lang="en-US" sz="2800" b="1" dirty="0"/>
                        <a:t> Peter</a:t>
                      </a:r>
                      <a:endParaRPr lang="en-IN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2878337"/>
                  </a:ext>
                </a:extLst>
              </a:tr>
              <a:tr h="1044787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Mr. Shreyas Udaya Vernekar</a:t>
                      </a:r>
                      <a:endParaRPr lang="en-IN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6944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76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rapezoid 42">
            <a:extLst>
              <a:ext uri="{FF2B5EF4-FFF2-40B4-BE49-F238E27FC236}">
                <a16:creationId xmlns:a16="http://schemas.microsoft.com/office/drawing/2014/main" id="{0092C447-C8E1-4B12-B012-E6D21CBB1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4697373" y="2538707"/>
            <a:ext cx="4336143" cy="1780588"/>
          </a:xfrm>
          <a:prstGeom prst="trapezoi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rapezoid 45">
            <a:extLst>
              <a:ext uri="{FF2B5EF4-FFF2-40B4-BE49-F238E27FC236}">
                <a16:creationId xmlns:a16="http://schemas.microsoft.com/office/drawing/2014/main" id="{89DA262E-0502-4E65-8ABA-E063880E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6796301" y="2591940"/>
            <a:ext cx="4336142" cy="1674121"/>
          </a:xfrm>
          <a:prstGeom prst="trapezoi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751D31D-3535-411D-8BAC-95CCC90AB185}"/>
              </a:ext>
            </a:extLst>
          </p:cNvPr>
          <p:cNvSpPr/>
          <p:nvPr/>
        </p:nvSpPr>
        <p:spPr>
          <a:xfrm>
            <a:off x="6107853" y="2848205"/>
            <a:ext cx="137160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DASHBOARD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668C4B5-BCEC-465A-ADA5-6A054B15F7A3}"/>
              </a:ext>
            </a:extLst>
          </p:cNvPr>
          <p:cNvSpPr/>
          <p:nvPr/>
        </p:nvSpPr>
        <p:spPr>
          <a:xfrm>
            <a:off x="8127311" y="2905781"/>
            <a:ext cx="1611190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SWOT Analysis:</a:t>
            </a:r>
          </a:p>
          <a:p>
            <a:pPr algn="ctr"/>
            <a:endParaRPr lang="en-US" sz="1600" b="1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Strength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Weakness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Opportunities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Threat</a:t>
            </a:r>
          </a:p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8534162-B6E2-4579-9DAD-AD8DE07459BC}"/>
              </a:ext>
            </a:extLst>
          </p:cNvPr>
          <p:cNvSpPr/>
          <p:nvPr/>
        </p:nvSpPr>
        <p:spPr>
          <a:xfrm>
            <a:off x="5955420" y="3358886"/>
            <a:ext cx="1752042" cy="120475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Created dashboards using Business Intelligence tools </a:t>
            </a:r>
            <a:r>
              <a:rPr lang="en-US" sz="1400" dirty="0" err="1">
                <a:solidFill>
                  <a:schemeClr val="bg1"/>
                </a:solidFill>
                <a:cs typeface="Segoe UI" panose="020B0502040204020203" pitchFamily="34" charset="0"/>
              </a:rPr>
              <a:t>Excel,PowerBI</a:t>
            </a: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 and Tableau. </a:t>
            </a:r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2104701E-A6A0-57D8-7CFB-17F8E4F01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2631388" y="2538707"/>
            <a:ext cx="4336143" cy="1780587"/>
          </a:xfrm>
          <a:prstGeom prst="trapezoi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BFA6F2-E085-BCFD-B3F9-FEA0752A97C1}"/>
              </a:ext>
            </a:extLst>
          </p:cNvPr>
          <p:cNvSpPr txBox="1"/>
          <p:nvPr/>
        </p:nvSpPr>
        <p:spPr>
          <a:xfrm>
            <a:off x="2483672" y="3260696"/>
            <a:ext cx="83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KPIs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4760DD-98CB-56D3-D078-5B6817F66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864" y="1889550"/>
            <a:ext cx="711742" cy="6815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rapezoid 9">
            <a:extLst>
              <a:ext uri="{FF2B5EF4-FFF2-40B4-BE49-F238E27FC236}">
                <a16:creationId xmlns:a16="http://schemas.microsoft.com/office/drawing/2014/main" id="{8D2128BA-E012-C24C-271C-1FE2F5383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683611" y="2601030"/>
            <a:ext cx="4297140" cy="1616938"/>
          </a:xfrm>
          <a:prstGeom prst="trapezoi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rapezoid 11">
            <a:extLst>
              <a:ext uri="{FF2B5EF4-FFF2-40B4-BE49-F238E27FC236}">
                <a16:creationId xmlns:a16="http://schemas.microsoft.com/office/drawing/2014/main" id="{F6C04A83-BA5F-8B65-35FB-25C64DDED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-1119099" y="2632437"/>
            <a:ext cx="4312336" cy="1616938"/>
          </a:xfrm>
          <a:prstGeom prst="trapezoi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010679-1C4C-D014-230C-1D5215FBC26F}"/>
              </a:ext>
            </a:extLst>
          </p:cNvPr>
          <p:cNvSpPr txBox="1"/>
          <p:nvPr/>
        </p:nvSpPr>
        <p:spPr>
          <a:xfrm>
            <a:off x="4384122" y="2804832"/>
            <a:ext cx="83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   KPI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14796F-681C-B944-5AE7-220E932E2BEE}"/>
              </a:ext>
            </a:extLst>
          </p:cNvPr>
          <p:cNvSpPr txBox="1"/>
          <p:nvPr/>
        </p:nvSpPr>
        <p:spPr>
          <a:xfrm>
            <a:off x="322765" y="2782670"/>
            <a:ext cx="1616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Introduction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1036" name="Picture 12" descr="Introduce The Figure | Great PowerPoint ClipArt for Presentations -  PresenterMedia.com">
            <a:extLst>
              <a:ext uri="{FF2B5EF4-FFF2-40B4-BE49-F238E27FC236}">
                <a16:creationId xmlns:a16="http://schemas.microsoft.com/office/drawing/2014/main" id="{8199C879-436A-FB1B-5D1E-E76545E03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18" y="1839788"/>
            <a:ext cx="1088088" cy="86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8710E9F-E940-2B18-3DE2-DC4DA67E4EBD}"/>
              </a:ext>
            </a:extLst>
          </p:cNvPr>
          <p:cNvSpPr txBox="1"/>
          <p:nvPr/>
        </p:nvSpPr>
        <p:spPr>
          <a:xfrm>
            <a:off x="413316" y="3414924"/>
            <a:ext cx="1204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Introduction of project. </a:t>
            </a:r>
            <a:endParaRPr lang="en-IN" sz="1400" dirty="0">
              <a:solidFill>
                <a:schemeClr val="bg1"/>
              </a:solidFill>
            </a:endParaRPr>
          </a:p>
        </p:txBody>
      </p:sp>
      <p:pic>
        <p:nvPicPr>
          <p:cNvPr id="1038" name="Picture 14" descr="FREE 8+ Project Analysis Templates in Google Docs | Excel | PDF | Apple  Pages | MS Word">
            <a:extLst>
              <a:ext uri="{FF2B5EF4-FFF2-40B4-BE49-F238E27FC236}">
                <a16:creationId xmlns:a16="http://schemas.microsoft.com/office/drawing/2014/main" id="{C37C6EE0-574F-67E9-9066-D71B2D8F8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609" y="1906381"/>
            <a:ext cx="1195073" cy="64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501AD13-4FC0-0AF1-1DF8-C2D33718C7F1}"/>
              </a:ext>
            </a:extLst>
          </p:cNvPr>
          <p:cNvSpPr txBox="1"/>
          <p:nvPr/>
        </p:nvSpPr>
        <p:spPr>
          <a:xfrm>
            <a:off x="2275065" y="2789442"/>
            <a:ext cx="1047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Project Analysis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5757C1-C7CC-66AB-C483-F89F29F04DD8}"/>
              </a:ext>
            </a:extLst>
          </p:cNvPr>
          <p:cNvSpPr txBox="1"/>
          <p:nvPr/>
        </p:nvSpPr>
        <p:spPr>
          <a:xfrm>
            <a:off x="4187475" y="3358886"/>
            <a:ext cx="14019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KPI (Key Performance Indicator). We Work on  KPI’s.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D4DE57-8C7C-4F70-2773-F01257EF7FE0}"/>
              </a:ext>
            </a:extLst>
          </p:cNvPr>
          <p:cNvSpPr txBox="1"/>
          <p:nvPr/>
        </p:nvSpPr>
        <p:spPr>
          <a:xfrm>
            <a:off x="2192609" y="3630028"/>
            <a:ext cx="124165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With the help of analytics tools we </a:t>
            </a:r>
            <a:r>
              <a:rPr lang="en-US" sz="1400" dirty="0" err="1">
                <a:solidFill>
                  <a:schemeClr val="bg1"/>
                </a:solidFill>
              </a:rPr>
              <a:t>analys</a:t>
            </a:r>
            <a:r>
              <a:rPr lang="en-US" sz="1400" dirty="0">
                <a:solidFill>
                  <a:schemeClr val="bg1"/>
                </a:solidFill>
              </a:rPr>
              <a:t> the project.</a:t>
            </a:r>
            <a:endParaRPr lang="en-IN" sz="1400" dirty="0">
              <a:solidFill>
                <a:schemeClr val="bg1"/>
              </a:solidFill>
            </a:endParaRPr>
          </a:p>
        </p:txBody>
      </p:sp>
      <p:pic>
        <p:nvPicPr>
          <p:cNvPr id="17" name="Picture 16" descr="Fuel gauge">
            <a:extLst>
              <a:ext uri="{FF2B5EF4-FFF2-40B4-BE49-F238E27FC236}">
                <a16:creationId xmlns:a16="http://schemas.microsoft.com/office/drawing/2014/main" id="{DEA18C11-3680-FDBB-0C6B-C7EDF6B448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342" y="2111531"/>
            <a:ext cx="1125740" cy="580635"/>
          </a:xfrm>
          <a:prstGeom prst="rect">
            <a:avLst/>
          </a:prstGeom>
        </p:spPr>
      </p:pic>
      <p:pic>
        <p:nvPicPr>
          <p:cNvPr id="22" name="Picture 21" descr="Close-up of market graph analysis">
            <a:extLst>
              <a:ext uri="{FF2B5EF4-FFF2-40B4-BE49-F238E27FC236}">
                <a16:creationId xmlns:a16="http://schemas.microsoft.com/office/drawing/2014/main" id="{A42B7CC9-D24F-4411-BC9B-7FAE3B4D2B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12" y="2107581"/>
            <a:ext cx="894719" cy="596479"/>
          </a:xfrm>
          <a:prstGeom prst="rect">
            <a:avLst/>
          </a:prstGeom>
        </p:spPr>
      </p:pic>
      <p:sp>
        <p:nvSpPr>
          <p:cNvPr id="2" name="Trapezoid 1">
            <a:extLst>
              <a:ext uri="{FF2B5EF4-FFF2-40B4-BE49-F238E27FC236}">
                <a16:creationId xmlns:a16="http://schemas.microsoft.com/office/drawing/2014/main" id="{7339DE8F-E826-5141-00B6-D0060665A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8773552" y="2572439"/>
            <a:ext cx="4336142" cy="1674121"/>
          </a:xfrm>
          <a:prstGeom prst="trapezoi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blue and white circle with text boxes&#10;&#10;Description automatically generated">
            <a:extLst>
              <a:ext uri="{FF2B5EF4-FFF2-40B4-BE49-F238E27FC236}">
                <a16:creationId xmlns:a16="http://schemas.microsoft.com/office/drawing/2014/main" id="{AE2EEBE6-FBA1-41A7-A52E-83BA3A0F32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335255" y="2166751"/>
            <a:ext cx="1212735" cy="63870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DEEB66B-34F1-E848-84A4-78A7BD3849FC}"/>
              </a:ext>
            </a:extLst>
          </p:cNvPr>
          <p:cNvSpPr/>
          <p:nvPr/>
        </p:nvSpPr>
        <p:spPr>
          <a:xfrm>
            <a:off x="10104562" y="2967336"/>
            <a:ext cx="161119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Summary</a:t>
            </a:r>
          </a:p>
          <a:p>
            <a:pPr algn="ctr"/>
            <a:endParaRPr lang="en-US" sz="1600" b="1" dirty="0">
              <a:solidFill>
                <a:schemeClr val="bg1"/>
              </a:solidFill>
            </a:endParaRPr>
          </a:p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45937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E4593-05B7-62C2-20AE-18498BF42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sz="42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:</a:t>
            </a:r>
            <a:br>
              <a:rPr lang="en-IN" sz="4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4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B8C2084-776A-C2AA-A980-81A2FD1B64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4484356"/>
              </p:ext>
            </p:extLst>
          </p:nvPr>
        </p:nvGraphicFramePr>
        <p:xfrm>
          <a:off x="979488" y="1825625"/>
          <a:ext cx="102330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06302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364CFD90-D0E1-4BC3-9D8B-7503E2632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11626" y="1720850"/>
            <a:ext cx="3968750" cy="396875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8991" y="522898"/>
            <a:ext cx="3803009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0426"/>
            <a:ext cx="11734800" cy="9417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Analysis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67030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3ECCC05-FF78-40FA-84FF-172821D8B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49850" y="2803493"/>
            <a:ext cx="1892299" cy="16954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6178536-4D8A-4FF2-BBDC-4B3E7E0FC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40575" y="1573920"/>
            <a:ext cx="3660775" cy="72804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DELIVERED STATUS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16F1356-9015-4B5C-9C64-3C1D963E5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2600" y="1464774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B7F2E37-0ACF-4E8A-9C1D-EC5B65BA2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94361" y="3332489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DEMAND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8F812F5-70AF-4FBD-80D9-D59B3C456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515226" y="3230453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4A75A79-A67A-4A23-8588-7FC5EB9A5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94971" y="1791615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 METHODS 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1BB375D-5EE6-4428-9817-2C7DB6B94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8325" y="3329854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CATEGORY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3A511B7-C7F3-4107-9962-1E10D2E0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70300" y="3230453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4D7D4B6-62C2-45AB-89A5-3A41DA021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00324" y="5138974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 SCORES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902602-D4BC-4D44-AC14-BB55A86C5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02500" y="5039573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54F8727-9264-C1C1-BA66-3FC7D01DD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71962" y="1720850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EDBDF1E-64BC-4E16-5659-7D74CE25E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26606" y="4996131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715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358D2D8-61FE-77CA-E7BD-05C9FE9DAD2B}"/>
              </a:ext>
            </a:extLst>
          </p:cNvPr>
          <p:cNvSpPr/>
          <p:nvPr/>
        </p:nvSpPr>
        <p:spPr>
          <a:xfrm>
            <a:off x="838201" y="365125"/>
            <a:ext cx="3435625" cy="1325563"/>
          </a:xfrm>
          <a:prstGeom prst="roundRect">
            <a:avLst/>
          </a:prstGeom>
          <a:scene3d>
            <a:camera prst="orthographicFron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rPr>
              <a:t>Kpi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56F8C7-EABA-E7E6-F4B6-ADFFB28D7F31}"/>
              </a:ext>
            </a:extLst>
          </p:cNvPr>
          <p:cNvSpPr txBox="1"/>
          <p:nvPr/>
        </p:nvSpPr>
        <p:spPr>
          <a:xfrm>
            <a:off x="666974" y="1825625"/>
            <a:ext cx="36068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Here we use donut chart to show the sum of payment value in weekday vs weekend.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Payment transactions is maximum on weekday nearly about 77.25%  and on weekend it’s minimum nearly about 22.75%.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8D4682-8214-8291-CCB6-6E055FB50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251" y="643464"/>
            <a:ext cx="6279062" cy="557107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3931618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F164E5A-ABC0-4A97-86CA-5F7C26615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84" y="0"/>
            <a:ext cx="8116488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2393E8D-D10F-4FE1-AC21-8B44BEB50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1"/>
            <a:ext cx="4062127" cy="6857996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D1BEFC5-022B-1480-A001-E95FD9D4EFA1}"/>
              </a:ext>
            </a:extLst>
          </p:cNvPr>
          <p:cNvSpPr/>
          <p:nvPr/>
        </p:nvSpPr>
        <p:spPr>
          <a:xfrm>
            <a:off x="8610600" y="643468"/>
            <a:ext cx="2944152" cy="16227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      </a:t>
            </a:r>
            <a:r>
              <a:rPr lang="en-US" sz="36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Kpi</a:t>
            </a:r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5E5F2C-657C-E7DB-5242-0D6683ED7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8" y="1449441"/>
            <a:ext cx="6833412" cy="39591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8A1E20-BDB8-16BA-8405-C131EC8BF25B}"/>
              </a:ext>
            </a:extLst>
          </p:cNvPr>
          <p:cNvSpPr txBox="1"/>
          <p:nvPr/>
        </p:nvSpPr>
        <p:spPr>
          <a:xfrm>
            <a:off x="8610599" y="2402733"/>
            <a:ext cx="2944151" cy="3774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In this </a:t>
            </a:r>
            <a:r>
              <a:rPr lang="en-US" sz="16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kpi</a:t>
            </a: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 ,there are 43336 numbers of orders with review score 5 and payment transaction was done with help of credit card.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19285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D1BEFC5-022B-1480-A001-E95FD9D4EFA1}"/>
              </a:ext>
            </a:extLst>
          </p:cNvPr>
          <p:cNvSpPr/>
          <p:nvPr/>
        </p:nvSpPr>
        <p:spPr>
          <a:xfrm>
            <a:off x="838201" y="365125"/>
            <a:ext cx="3435625" cy="13255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rPr>
              <a:t>         </a:t>
            </a:r>
            <a:r>
              <a:rPr lang="en-US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rPr>
              <a:t>Kpi</a:t>
            </a:r>
            <a:r>
              <a:rPr lang="en-US" sz="4000" dirty="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rPr>
              <a:t>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8A1E20-BDB8-16BA-8405-C131EC8BF25B}"/>
              </a:ext>
            </a:extLst>
          </p:cNvPr>
          <p:cNvSpPr txBox="1"/>
          <p:nvPr/>
        </p:nvSpPr>
        <p:spPr>
          <a:xfrm>
            <a:off x="666974" y="1825625"/>
            <a:ext cx="36068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93192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Here, we find out that average number of days to delivery for pet shop is 11.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pic>
        <p:nvPicPr>
          <p:cNvPr id="3" name="Picture 2" descr="A screenshot of a number&#10;&#10;Description automatically generated">
            <a:extLst>
              <a:ext uri="{FF2B5EF4-FFF2-40B4-BE49-F238E27FC236}">
                <a16:creationId xmlns:a16="http://schemas.microsoft.com/office/drawing/2014/main" id="{A66D79F9-15F4-F0B4-8031-46FE95093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945" y="643464"/>
            <a:ext cx="5335674" cy="557107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1949039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F70C492-A760-F529-FFCA-632CBE928CB2}"/>
              </a:ext>
            </a:extLst>
          </p:cNvPr>
          <p:cNvSpPr/>
          <p:nvPr/>
        </p:nvSpPr>
        <p:spPr>
          <a:xfrm>
            <a:off x="838201" y="365125"/>
            <a:ext cx="3435625" cy="13255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rPr>
              <a:t>Kpi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11E575-1E18-D3C6-7804-6F5956288495}"/>
              </a:ext>
            </a:extLst>
          </p:cNvPr>
          <p:cNvSpPr txBox="1"/>
          <p:nvPr/>
        </p:nvSpPr>
        <p:spPr>
          <a:xfrm>
            <a:off x="666974" y="1825625"/>
            <a:ext cx="36068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Here, we use bar chart to show the average of payment value and average of price from Sao Paulo city.</a:t>
            </a: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The average of price for </a:t>
            </a:r>
            <a:r>
              <a:rPr lang="en-US" sz="2000" dirty="0" err="1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sao</a:t>
            </a: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 </a:t>
            </a:r>
            <a:r>
              <a:rPr lang="en-US" sz="2000" dirty="0" err="1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paulo</a:t>
            </a: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 city is 103.4 where as average of </a:t>
            </a:r>
            <a:r>
              <a:rPr lang="en-US" sz="2000" dirty="0" err="1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payment_value</a:t>
            </a: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 is 151.2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85248B-80C4-7120-6BDD-3BB46604D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539" y="1357581"/>
            <a:ext cx="6314487" cy="414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68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412</TotalTime>
  <Words>433</Words>
  <Application>Microsoft Office PowerPoint</Application>
  <PresentationFormat>Widescreen</PresentationFormat>
  <Paragraphs>85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Corbel</vt:lpstr>
      <vt:lpstr>Söhne</vt:lpstr>
      <vt:lpstr>Times New Roman</vt:lpstr>
      <vt:lpstr>Depth</vt:lpstr>
      <vt:lpstr>PowerPoint Presentation</vt:lpstr>
      <vt:lpstr>PowerPoint Presentation</vt:lpstr>
      <vt:lpstr>Project analysis slide 3</vt:lpstr>
      <vt:lpstr>INTRODUCTION : </vt:lpstr>
      <vt:lpstr>Project analysis slide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shubham dhadge</dc:creator>
  <cp:lastModifiedBy>shreyas vernekar</cp:lastModifiedBy>
  <cp:revision>25</cp:revision>
  <dcterms:created xsi:type="dcterms:W3CDTF">2023-10-16T18:01:14Z</dcterms:created>
  <dcterms:modified xsi:type="dcterms:W3CDTF">2023-11-04T12:00:45Z</dcterms:modified>
</cp:coreProperties>
</file>